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874" r:id="rId3"/>
    <p:sldId id="705" r:id="rId4"/>
    <p:sldId id="873" r:id="rId5"/>
    <p:sldId id="557" r:id="rId6"/>
    <p:sldId id="577" r:id="rId7"/>
    <p:sldId id="877" r:id="rId8"/>
    <p:sldId id="872" r:id="rId9"/>
    <p:sldId id="753" r:id="rId10"/>
    <p:sldId id="608" r:id="rId11"/>
    <p:sldId id="724" r:id="rId12"/>
    <p:sldId id="875" r:id="rId13"/>
    <p:sldId id="878" r:id="rId14"/>
    <p:sldId id="876" r:id="rId15"/>
    <p:sldId id="722" r:id="rId16"/>
    <p:sldId id="866" r:id="rId17"/>
    <p:sldId id="854" r:id="rId18"/>
    <p:sldId id="757" r:id="rId19"/>
    <p:sldId id="376" r:id="rId2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4F9B44D2-A253-45CA-A487-E20ADFC47E99}">
          <p14:sldIdLst>
            <p14:sldId id="258"/>
            <p14:sldId id="874"/>
            <p14:sldId id="705"/>
            <p14:sldId id="873"/>
            <p14:sldId id="557"/>
            <p14:sldId id="577"/>
            <p14:sldId id="877"/>
            <p14:sldId id="872"/>
            <p14:sldId id="753"/>
            <p14:sldId id="608"/>
            <p14:sldId id="724"/>
            <p14:sldId id="875"/>
            <p14:sldId id="878"/>
            <p14:sldId id="876"/>
            <p14:sldId id="722"/>
            <p14:sldId id="866"/>
            <p14:sldId id="854"/>
            <p14:sldId id="757"/>
            <p14:sldId id="3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2D9E"/>
    <a:srgbClr val="00FFFF"/>
    <a:srgbClr val="0066FF"/>
    <a:srgbClr val="FFFF00"/>
    <a:srgbClr val="FF3399"/>
    <a:srgbClr val="F57921"/>
    <a:srgbClr val="FF9966"/>
    <a:srgbClr val="FF9900"/>
    <a:srgbClr val="9FB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59" autoAdjust="0"/>
    <p:restoredTop sz="65523" autoAdjust="0"/>
  </p:normalViewPr>
  <p:slideViewPr>
    <p:cSldViewPr showGuides="1">
      <p:cViewPr varScale="1">
        <p:scale>
          <a:sx n="36" d="100"/>
          <a:sy n="36" d="100"/>
        </p:scale>
        <p:origin x="1382" y="36"/>
      </p:cViewPr>
      <p:guideLst>
        <p:guide orient="horz" pos="2160"/>
        <p:guide pos="2880"/>
      </p:guideLst>
    </p:cSldViewPr>
  </p:slideViewPr>
  <p:outlineViewPr>
    <p:cViewPr>
      <p:scale>
        <a:sx n="33" d="100"/>
        <a:sy n="33" d="100"/>
      </p:scale>
      <p:origin x="0" y="26064"/>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82" tIns="46191" rIns="92382" bIns="46191" rtlCol="0"/>
          <a:lstStyle>
            <a:lvl1pPr algn="r">
              <a:defRPr sz="1200"/>
            </a:lvl1pPr>
          </a:lstStyle>
          <a:p>
            <a:fld id="{7697F419-007B-4473-8391-A037980CDBC8}" type="datetimeFigureOut">
              <a:rPr lang="en-US" smtClean="0"/>
              <a:t>10/24/2018</a:t>
            </a:fld>
            <a:endParaRPr lang="en-US"/>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82" tIns="46191" rIns="92382" bIns="461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82" tIns="46191" rIns="92382" bIns="46191" rtlCol="0" anchor="b"/>
          <a:lstStyle>
            <a:lvl1pPr algn="r">
              <a:defRPr sz="1200"/>
            </a:lvl1pPr>
          </a:lstStyle>
          <a:p>
            <a:fld id="{5460D1A2-FAAF-44D4-A274-97934082B993}" type="slidenum">
              <a:rPr lang="en-US" smtClean="0"/>
              <a:t>‹#›</a:t>
            </a:fld>
            <a:endParaRPr lang="en-US"/>
          </a:p>
        </p:txBody>
      </p:sp>
    </p:spTree>
    <p:extLst>
      <p:ext uri="{BB962C8B-B14F-4D97-AF65-F5344CB8AC3E}">
        <p14:creationId xmlns:p14="http://schemas.microsoft.com/office/powerpoint/2010/main" val="180966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over one year later, in 1842, the 27</a:t>
            </a:r>
            <a:r>
              <a:rPr lang="en-US" baseline="30000" dirty="0"/>
              <a:t>th</a:t>
            </a:r>
            <a:r>
              <a:rPr lang="en-US" dirty="0"/>
              <a:t> U.S. Congress passed the first industrial design law. Similar concerns bring us together here today, nearly 175 years later. The prevalence of industrial designs in everyday life has grown exponentially since 1842, necessitating a continued development and expansion of that original legal framework.” Director Lee, Dec 3, 2015</a:t>
            </a:r>
          </a:p>
          <a:p>
            <a:endParaRPr lang="en-US" dirty="0"/>
          </a:p>
          <a:p>
            <a:endParaRPr lang="en-US" dirty="0"/>
          </a:p>
          <a:p>
            <a:r>
              <a:rPr lang="en-US" dirty="0"/>
              <a:t>“This is especially important given the ever-dynamic nature of creative design.”</a:t>
            </a:r>
          </a:p>
        </p:txBody>
      </p:sp>
      <p:sp>
        <p:nvSpPr>
          <p:cNvPr id="4" name="Slide Number Placeholder 3"/>
          <p:cNvSpPr>
            <a:spLocks noGrp="1"/>
          </p:cNvSpPr>
          <p:nvPr>
            <p:ph type="sldNum" sz="quarter" idx="10"/>
          </p:nvPr>
        </p:nvSpPr>
        <p:spPr/>
        <p:txBody>
          <a:bodyPr/>
          <a:lstStyle/>
          <a:p>
            <a:fld id="{5460D1A2-FAAF-44D4-A274-97934082B993}" type="slidenum">
              <a:rPr lang="en-US" smtClean="0"/>
              <a:t>1</a:t>
            </a:fld>
            <a:endParaRPr lang="en-US" dirty="0"/>
          </a:p>
        </p:txBody>
      </p:sp>
    </p:spTree>
    <p:extLst>
      <p:ext uri="{BB962C8B-B14F-4D97-AF65-F5344CB8AC3E}">
        <p14:creationId xmlns:p14="http://schemas.microsoft.com/office/powerpoint/2010/main" val="4157640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60D1A2-FAAF-44D4-A274-97934082B993}" type="slidenum">
              <a:rPr lang="en-US" smtClean="0"/>
              <a:t>16</a:t>
            </a:fld>
            <a:endParaRPr lang="en-US"/>
          </a:p>
        </p:txBody>
      </p:sp>
    </p:spTree>
    <p:extLst>
      <p:ext uri="{BB962C8B-B14F-4D97-AF65-F5344CB8AC3E}">
        <p14:creationId xmlns:p14="http://schemas.microsoft.com/office/powerpoint/2010/main" val="59251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03313" y="696913"/>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ICC survey shows that among the 24 jurisdictions studied, 20 allow GUIs to be protected as designs: Argentina, Brazil, China, Croatia, England &amp; Wales, the European </a:t>
            </a:r>
            <a:r>
              <a:rPr lang="en-US" dirty="0" err="1"/>
              <a:t>Union4</a:t>
            </a:r>
            <a:r>
              <a:rPr lang="en-US" dirty="0"/>
              <a:t> (as an entity separate from its member states), France, Germany, Italy, Japan, Korea, Mexico, Romania, Russia, Saudi Arabia, Singapore, South Africa, Sweden, Ukraine and the US. Chile, Ecuador and the UAE do not allow design protection for GUIs, while in India, design protection may conceivably be granted under the Designs Act but clear guidelines are </a:t>
            </a:r>
            <a:r>
              <a:rPr lang="en-US" dirty="0" err="1"/>
              <a:t>awaited5</a:t>
            </a:r>
            <a:r>
              <a:rPr lang="en-US" dirty="0"/>
              <a:t>.</a:t>
            </a:r>
          </a:p>
          <a:p>
            <a:endParaRPr lang="en-US" dirty="0"/>
          </a:p>
          <a:p>
            <a:r>
              <a:rPr lang="en-US" dirty="0"/>
              <a:t>A well-known case of a design application by Amazon — which was refused protection following examination — illustrates the lack of clarity in GUI design protection in India. The reasons indicated in the Controller’s decision included the argument that the GUI was not a design applied on the article in the finished form to be judged solely by the eye (but was instead just a function of a computer screen which shows only when the device is on) and was neither an integral part of the article nor an article of manufacture. See design application no. 240305, “Graphic user interface for providing supplemental information of a digital work to a display screen” (class 14-02) by Amazon Inc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China - But not wallpapers (startup</a:t>
            </a:r>
            <a:r>
              <a:rPr lang="en-US" baseline="0" dirty="0"/>
              <a:t> &amp; shutdown screens) graphics, or text elements – </a:t>
            </a:r>
            <a:r>
              <a:rPr lang="en-US" dirty="0"/>
              <a:t>No</a:t>
            </a:r>
            <a:r>
              <a:rPr lang="en-US" baseline="0" dirty="0"/>
              <a:t> “human interaction.”</a:t>
            </a:r>
            <a:endParaRPr lang="en-US" u="sng" dirty="0"/>
          </a:p>
          <a:p>
            <a:r>
              <a:rPr lang="en-US" dirty="0"/>
              <a:t>Japan - Technically, not permitted for “embedded software”; Computer applications or operating systems (law may change)</a:t>
            </a:r>
          </a:p>
          <a:p>
            <a:endParaRPr lang="en-US" dirty="0"/>
          </a:p>
          <a:p>
            <a:endParaRPr lang="en-US" dirty="0"/>
          </a:p>
        </p:txBody>
      </p:sp>
      <p:sp>
        <p:nvSpPr>
          <p:cNvPr id="4" name="Slide Number Placeholder 3"/>
          <p:cNvSpPr>
            <a:spLocks noGrp="1"/>
          </p:cNvSpPr>
          <p:nvPr>
            <p:ph type="sldNum" sz="quarter" idx="5"/>
          </p:nvPr>
        </p:nvSpPr>
        <p:spPr/>
        <p:txBody>
          <a:bodyPr/>
          <a:lstStyle/>
          <a:p>
            <a:fld id="{5460D1A2-FAAF-44D4-A274-97934082B993}" type="slidenum">
              <a:rPr lang="en-US" smtClean="0"/>
              <a:t>2</a:t>
            </a:fld>
            <a:endParaRPr lang="en-US"/>
          </a:p>
        </p:txBody>
      </p:sp>
    </p:spTree>
    <p:extLst>
      <p:ext uri="{BB962C8B-B14F-4D97-AF65-F5344CB8AC3E}">
        <p14:creationId xmlns:p14="http://schemas.microsoft.com/office/powerpoint/2010/main" val="80457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 1, Evolution of published GUI design applications (Locarno Classification class 14-04)</a:t>
            </a:r>
          </a:p>
          <a:p>
            <a:r>
              <a:rPr lang="en-US" sz="1200" b="0" i="0" u="none" strike="noStrike" kern="1200" baseline="0" dirty="0">
                <a:solidFill>
                  <a:schemeClr val="tx1"/>
                </a:solidFill>
                <a:latin typeface="+mn-lt"/>
                <a:ea typeface="+mn-ea"/>
                <a:cs typeface="+mn-cs"/>
              </a:rPr>
              <a:t>in China, EU, France, Germany, Hague System/WIPO, Hong Kong, Korea, Russia, UK, US, Taiwan.</a:t>
            </a:r>
            <a:endParaRPr lang="en-US" dirty="0"/>
          </a:p>
        </p:txBody>
      </p:sp>
      <p:sp>
        <p:nvSpPr>
          <p:cNvPr id="4" name="Slide Number Placeholder 3"/>
          <p:cNvSpPr>
            <a:spLocks noGrp="1"/>
          </p:cNvSpPr>
          <p:nvPr>
            <p:ph type="sldNum" sz="quarter" idx="5"/>
          </p:nvPr>
        </p:nvSpPr>
        <p:spPr/>
        <p:txBody>
          <a:bodyPr/>
          <a:lstStyle/>
          <a:p>
            <a:fld id="{5460D1A2-FAAF-44D4-A274-97934082B993}" type="slidenum">
              <a:rPr lang="en-US" smtClean="0"/>
              <a:t>3</a:t>
            </a:fld>
            <a:endParaRPr lang="en-US"/>
          </a:p>
        </p:txBody>
      </p:sp>
    </p:spTree>
    <p:extLst>
      <p:ext uri="{BB962C8B-B14F-4D97-AF65-F5344CB8AC3E}">
        <p14:creationId xmlns:p14="http://schemas.microsoft.com/office/powerpoint/2010/main" val="261799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 - GUIs treated like designs for physical articles</a:t>
            </a:r>
          </a:p>
          <a:p>
            <a:r>
              <a:rPr lang="en-US" dirty="0"/>
              <a:t>Animated designs – treated by physical articles with moving parts</a:t>
            </a:r>
          </a:p>
          <a:p>
            <a:endParaRPr lang="en-US" dirty="0"/>
          </a:p>
          <a:p>
            <a:r>
              <a:rPr lang="en-US" sz="1300" dirty="0"/>
              <a:t>Office of Harmonization for the Internal Market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Publication between 1.5 - 30 months </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Multiple designs allowed if in same class</a:t>
            </a:r>
          </a:p>
          <a:p>
            <a:endParaRPr lang="en-US" sz="1300" dirty="0"/>
          </a:p>
          <a:p>
            <a:endParaRPr lang="en-US" sz="1300" dirty="0"/>
          </a:p>
          <a:p>
            <a:r>
              <a:rPr lang="en-US" sz="1200" b="0" i="0" kern="1200" dirty="0">
                <a:solidFill>
                  <a:schemeClr val="tx1"/>
                </a:solidFill>
                <a:effectLst/>
                <a:latin typeface="+mn-lt"/>
                <a:ea typeface="+mn-ea"/>
                <a:cs typeface="+mn-cs"/>
              </a:rPr>
              <a:t>Council Regulation (EC) No. 6/2002 defines “design” and “product” explicitly. Article 3 (a) provides that “design” means the appearance of the whole or a part of a product resulting from the features of, in particular, the lines, contours, colors, shape texture and/or material of the product itself and/or its ornamentation.</a:t>
            </a:r>
          </a:p>
          <a:p>
            <a:r>
              <a:rPr lang="en-US" sz="1200" b="0" i="0" kern="1200" dirty="0">
                <a:solidFill>
                  <a:schemeClr val="tx1"/>
                </a:solidFill>
                <a:effectLst/>
                <a:latin typeface="+mn-lt"/>
                <a:ea typeface="+mn-ea"/>
                <a:cs typeface="+mn-cs"/>
              </a:rPr>
              <a:t>Article 3 (b) defines that “product” means any industrial or handicraft item, including inter alia parts intended to be assembled into a complex product, package, get-up, graphical symbols and typographic typefaces, but excluding computer program.</a:t>
            </a:r>
          </a:p>
          <a:p>
            <a:r>
              <a:rPr lang="en-US" sz="1200" b="0" i="0" kern="1200" dirty="0">
                <a:solidFill>
                  <a:schemeClr val="tx1"/>
                </a:solidFill>
                <a:effectLst/>
                <a:latin typeface="+mn-lt"/>
                <a:ea typeface="+mn-ea"/>
                <a:cs typeface="+mn-cs"/>
              </a:rPr>
              <a:t>From the definition mentioned above, it can be seen that in design patent protection, EU protects the “design” rather than the “product” itself. Meanwhile, graphical symbols are explicitly included in the protection scope of product, which provides legislation support for GUIs to qualify for design protection.</a:t>
            </a:r>
          </a:p>
          <a:p>
            <a:endParaRPr lang="en-US" dirty="0"/>
          </a:p>
          <a:p>
            <a:r>
              <a:rPr lang="en-US" dirty="0"/>
              <a:t>“individual</a:t>
            </a:r>
            <a:r>
              <a:rPr lang="en-US" baseline="0" dirty="0"/>
              <a:t> character”</a:t>
            </a:r>
            <a:endParaRPr lang="en-US" dirty="0"/>
          </a:p>
          <a:p>
            <a:endParaRPr lang="en-US" dirty="0"/>
          </a:p>
          <a:p>
            <a:r>
              <a:rPr lang="en-US" dirty="0"/>
              <a:t>Russia – must depict all animated UI in a single overview figure</a:t>
            </a:r>
          </a:p>
          <a:p>
            <a:r>
              <a:rPr lang="en-US" dirty="0"/>
              <a:t>Canada – animated GUIs now explicitly permitted</a:t>
            </a:r>
          </a:p>
          <a:p>
            <a:r>
              <a:rPr lang="en-US" dirty="0"/>
              <a:t>Australia – animated GUIs not permitted currently by IP Australia, most companies file multiple “screen shots” as individual apps</a:t>
            </a:r>
          </a:p>
        </p:txBody>
      </p:sp>
      <p:sp>
        <p:nvSpPr>
          <p:cNvPr id="4" name="Slide Number Placeholder 3"/>
          <p:cNvSpPr>
            <a:spLocks noGrp="1"/>
          </p:cNvSpPr>
          <p:nvPr>
            <p:ph type="sldNum" sz="quarter" idx="5"/>
          </p:nvPr>
        </p:nvSpPr>
        <p:spPr/>
        <p:txBody>
          <a:bodyPr/>
          <a:lstStyle/>
          <a:p>
            <a:fld id="{5460D1A2-FAAF-44D4-A274-97934082B993}" type="slidenum">
              <a:rPr lang="en-US" smtClean="0"/>
              <a:t>7</a:t>
            </a:fld>
            <a:endParaRPr lang="en-US"/>
          </a:p>
        </p:txBody>
      </p:sp>
    </p:spTree>
    <p:extLst>
      <p:ext uri="{BB962C8B-B14F-4D97-AF65-F5344CB8AC3E}">
        <p14:creationId xmlns:p14="http://schemas.microsoft.com/office/powerpoint/2010/main" val="114283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Brazil, England &amp; Wales, the European Union, France, Germany, Romania, Russia, Singapore, South Africa, Sweden and Ukraine. – independent of device</a:t>
            </a:r>
          </a:p>
          <a:p>
            <a:endParaRPr lang="en-US" dirty="0"/>
          </a:p>
          <a:p>
            <a:r>
              <a:rPr lang="en-US" dirty="0"/>
              <a:t>Scope of protection also varies – </a:t>
            </a:r>
          </a:p>
          <a:p>
            <a:endParaRPr lang="en-US" dirty="0"/>
          </a:p>
          <a:p>
            <a:r>
              <a:rPr lang="en-US" dirty="0"/>
              <a:t>dotted lines – in Japan v. in U.S.</a:t>
            </a:r>
          </a:p>
        </p:txBody>
      </p:sp>
      <p:sp>
        <p:nvSpPr>
          <p:cNvPr id="4" name="Slide Number Placeholder 3"/>
          <p:cNvSpPr>
            <a:spLocks noGrp="1"/>
          </p:cNvSpPr>
          <p:nvPr>
            <p:ph type="sldNum" sz="quarter" idx="5"/>
          </p:nvPr>
        </p:nvSpPr>
        <p:spPr/>
        <p:txBody>
          <a:bodyPr/>
          <a:lstStyle/>
          <a:p>
            <a:fld id="{5460D1A2-FAAF-44D4-A274-97934082B993}" type="slidenum">
              <a:rPr lang="en-US" smtClean="0"/>
              <a:t>8</a:t>
            </a:fld>
            <a:endParaRPr lang="en-US"/>
          </a:p>
        </p:txBody>
      </p:sp>
    </p:spTree>
    <p:extLst>
      <p:ext uri="{BB962C8B-B14F-4D97-AF65-F5344CB8AC3E}">
        <p14:creationId xmlns:p14="http://schemas.microsoft.com/office/powerpoint/2010/main" val="173999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Priority not denied if you add the device for</a:t>
            </a:r>
            <a:r>
              <a:rPr lang="en-US" baseline="0" dirty="0"/>
              <a:t> the JP applications.</a:t>
            </a:r>
          </a:p>
          <a:p>
            <a:endParaRPr lang="en-US" baseline="0" dirty="0"/>
          </a:p>
          <a:p>
            <a:pPr marL="400050" lvl="2" indent="-285750">
              <a:buFont typeface="Arial" panose="020B0604020202020204" pitchFamily="34" charset="0"/>
              <a:buChar char="•"/>
            </a:pPr>
            <a:r>
              <a:rPr lang="en-US" sz="2400" dirty="0"/>
              <a:t>Display must be shown, but not claimed</a:t>
            </a:r>
          </a:p>
          <a:p>
            <a:pPr marL="400050" lvl="2" indent="-285750">
              <a:buFont typeface="Arial" panose="020B0604020202020204" pitchFamily="34" charset="0"/>
              <a:buChar char="•"/>
            </a:pPr>
            <a:r>
              <a:rPr lang="en-US" sz="2400" dirty="0"/>
              <a:t>Description of the design and/or its function (Japan)</a:t>
            </a:r>
            <a:endParaRPr lang="en-US" dirty="0"/>
          </a:p>
          <a:p>
            <a:endParaRPr lang="en-US" dirty="0"/>
          </a:p>
        </p:txBody>
      </p:sp>
      <p:sp>
        <p:nvSpPr>
          <p:cNvPr id="4" name="Slide Number Placeholder 3"/>
          <p:cNvSpPr>
            <a:spLocks noGrp="1"/>
          </p:cNvSpPr>
          <p:nvPr>
            <p:ph type="sldNum" sz="quarter" idx="10"/>
          </p:nvPr>
        </p:nvSpPr>
        <p:spPr/>
        <p:txBody>
          <a:bodyPr/>
          <a:lstStyle/>
          <a:p>
            <a:fld id="{5460D1A2-FAAF-44D4-A274-97934082B993}" type="slidenum">
              <a:rPr lang="en-US" smtClean="0"/>
              <a:t>10</a:t>
            </a:fld>
            <a:endParaRPr lang="en-US"/>
          </a:p>
        </p:txBody>
      </p:sp>
    </p:spTree>
    <p:extLst>
      <p:ext uri="{BB962C8B-B14F-4D97-AF65-F5344CB8AC3E}">
        <p14:creationId xmlns:p14="http://schemas.microsoft.com/office/powerpoint/2010/main" val="383091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question</a:t>
            </a:r>
          </a:p>
          <a:p>
            <a:r>
              <a:rPr lang="en-US" dirty="0"/>
              <a:t>Source of difficulties in many jurisdictions – no specific screen </a:t>
            </a:r>
          </a:p>
        </p:txBody>
      </p:sp>
      <p:sp>
        <p:nvSpPr>
          <p:cNvPr id="4" name="Slide Number Placeholder 3"/>
          <p:cNvSpPr>
            <a:spLocks noGrp="1"/>
          </p:cNvSpPr>
          <p:nvPr>
            <p:ph type="sldNum" sz="quarter" idx="5"/>
          </p:nvPr>
        </p:nvSpPr>
        <p:spPr/>
        <p:txBody>
          <a:bodyPr/>
          <a:lstStyle/>
          <a:p>
            <a:fld id="{5460D1A2-FAAF-44D4-A274-97934082B993}" type="slidenum">
              <a:rPr lang="en-US" smtClean="0"/>
              <a:t>12</a:t>
            </a:fld>
            <a:endParaRPr lang="en-US"/>
          </a:p>
        </p:txBody>
      </p:sp>
    </p:spTree>
    <p:extLst>
      <p:ext uri="{BB962C8B-B14F-4D97-AF65-F5344CB8AC3E}">
        <p14:creationId xmlns:p14="http://schemas.microsoft.com/office/powerpoint/2010/main" val="3550919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Issued Sept 19, 2017 to Microsoft</a:t>
            </a:r>
          </a:p>
        </p:txBody>
      </p:sp>
      <p:sp>
        <p:nvSpPr>
          <p:cNvPr id="4" name="Slide Number Placeholder 3"/>
          <p:cNvSpPr>
            <a:spLocks noGrp="1"/>
          </p:cNvSpPr>
          <p:nvPr>
            <p:ph type="sldNum" sz="quarter" idx="5"/>
          </p:nvPr>
        </p:nvSpPr>
        <p:spPr/>
        <p:txBody>
          <a:bodyPr/>
          <a:lstStyle/>
          <a:p>
            <a:fld id="{5460D1A2-FAAF-44D4-A274-97934082B993}" type="slidenum">
              <a:rPr lang="en-US" smtClean="0"/>
              <a:t>14</a:t>
            </a:fld>
            <a:endParaRPr lang="en-US"/>
          </a:p>
        </p:txBody>
      </p:sp>
    </p:spTree>
    <p:extLst>
      <p:ext uri="{BB962C8B-B14F-4D97-AF65-F5344CB8AC3E}">
        <p14:creationId xmlns:p14="http://schemas.microsoft.com/office/powerpoint/2010/main" val="168466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lots of other claims, litigation might of BMW, tried to stretch – vehicles/replicas,</a:t>
            </a:r>
            <a:r>
              <a:rPr lang="en-US" baseline="0" dirty="0"/>
              <a:t> surface configuration, </a:t>
            </a:r>
            <a:r>
              <a:rPr lang="en-US" baseline="0" dirty="0" err="1"/>
              <a:t>micsllanours</a:t>
            </a:r>
            <a:r>
              <a:rPr lang="en-US" baseline="0" dirty="0"/>
              <a:t> computer products…an occurrence that might occur in a video game – how to prepare?  appropriate title, reservation of rights.</a:t>
            </a:r>
            <a:endParaRPr lang="en-US" dirty="0"/>
          </a:p>
          <a:p>
            <a:endParaRPr lang="en-US" dirty="0"/>
          </a:p>
        </p:txBody>
      </p:sp>
      <p:sp>
        <p:nvSpPr>
          <p:cNvPr id="4" name="Slide Number Placeholder 3"/>
          <p:cNvSpPr>
            <a:spLocks noGrp="1"/>
          </p:cNvSpPr>
          <p:nvPr>
            <p:ph type="sldNum" sz="quarter" idx="5"/>
          </p:nvPr>
        </p:nvSpPr>
        <p:spPr/>
        <p:txBody>
          <a:bodyPr/>
          <a:lstStyle/>
          <a:p>
            <a:fld id="{5460D1A2-FAAF-44D4-A274-97934082B993}" type="slidenum">
              <a:rPr lang="en-US" smtClean="0"/>
              <a:t>15</a:t>
            </a:fld>
            <a:endParaRPr lang="en-US"/>
          </a:p>
        </p:txBody>
      </p:sp>
    </p:spTree>
    <p:extLst>
      <p:ext uri="{BB962C8B-B14F-4D97-AF65-F5344CB8AC3E}">
        <p14:creationId xmlns:p14="http://schemas.microsoft.com/office/powerpoint/2010/main" val="338643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537883C-5302-4F69-BD8F-37B4CE7703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605" t="17177" r="11564" b="61892"/>
          <a:stretch/>
        </p:blipFill>
        <p:spPr>
          <a:xfrm>
            <a:off x="533400" y="-12879"/>
            <a:ext cx="8172832" cy="2286000"/>
          </a:xfrm>
          <a:prstGeom prst="rect">
            <a:avLst/>
          </a:prstGeom>
        </p:spPr>
      </p:pic>
      <p:sp>
        <p:nvSpPr>
          <p:cNvPr id="5" name="Rectangle 4"/>
          <p:cNvSpPr/>
          <p:nvPr/>
        </p:nvSpPr>
        <p:spPr>
          <a:xfrm>
            <a:off x="284163" y="6172200"/>
            <a:ext cx="8575675" cy="4016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0" y="2266950"/>
            <a:ext cx="9144000" cy="400050"/>
          </a:xfrm>
          <a:prstGeom prst="rect">
            <a:avLst/>
          </a:prstGeom>
          <a:noFill/>
        </p:spPr>
        <p:txBody>
          <a:bodyPr>
            <a:spAutoFit/>
          </a:bodyPr>
          <a:lstStyle/>
          <a:p>
            <a:pPr algn="ctr" fontAlgn="auto">
              <a:spcBef>
                <a:spcPts val="0"/>
              </a:spcBef>
              <a:spcAft>
                <a:spcPts val="0"/>
              </a:spcAft>
              <a:defRPr/>
            </a:pPr>
            <a:r>
              <a:rPr lang="en-US" sz="2000" spc="10" dirty="0">
                <a:latin typeface="Arial" pitchFamily="34" charset="0"/>
                <a:cs typeface="Arial" pitchFamily="34" charset="0"/>
              </a:rPr>
              <a:t>Finnegan, Henderson, </a:t>
            </a:r>
            <a:r>
              <a:rPr lang="en-US" sz="2000" spc="10" dirty="0" err="1">
                <a:latin typeface="Arial" pitchFamily="34" charset="0"/>
                <a:cs typeface="Arial" pitchFamily="34" charset="0"/>
              </a:rPr>
              <a:t>Farabow</a:t>
            </a:r>
            <a:r>
              <a:rPr lang="en-US" sz="2000" spc="10" dirty="0">
                <a:latin typeface="Arial" pitchFamily="34" charset="0"/>
                <a:cs typeface="Arial" pitchFamily="34" charset="0"/>
              </a:rPr>
              <a:t>, Garrett &amp; </a:t>
            </a:r>
            <a:r>
              <a:rPr lang="en-US" sz="2000" spc="10" dirty="0" err="1">
                <a:latin typeface="Arial" pitchFamily="34" charset="0"/>
                <a:cs typeface="Arial" pitchFamily="34" charset="0"/>
              </a:rPr>
              <a:t>Dunner</a:t>
            </a:r>
            <a:r>
              <a:rPr lang="en-US" sz="2000" spc="10" dirty="0">
                <a:latin typeface="Arial" pitchFamily="34" charset="0"/>
                <a:cs typeface="Arial" pitchFamily="34" charset="0"/>
              </a:rPr>
              <a:t>, LLP</a:t>
            </a:r>
          </a:p>
        </p:txBody>
      </p:sp>
      <p:sp>
        <p:nvSpPr>
          <p:cNvPr id="3085" name="Title Placeholder 1"/>
          <p:cNvSpPr>
            <a:spLocks noGrp="1"/>
          </p:cNvSpPr>
          <p:nvPr>
            <p:ph type="ctrTitle"/>
          </p:nvPr>
        </p:nvSpPr>
        <p:spPr>
          <a:xfrm>
            <a:off x="0" y="3200400"/>
            <a:ext cx="9144000" cy="1143000"/>
          </a:xfrm>
        </p:spPr>
        <p:txBody>
          <a:bodyPr/>
          <a:lstStyle>
            <a:lvl1pPr algn="ctr">
              <a:defRPr sz="3200">
                <a:solidFill>
                  <a:schemeClr val="tx1"/>
                </a:solidFill>
              </a:defRPr>
            </a:lvl1pPr>
          </a:lstStyle>
          <a:p>
            <a:r>
              <a:rPr lang="en-US"/>
              <a:t>Click to edit Master title style</a:t>
            </a:r>
            <a:endParaRPr lang="en-US" dirty="0"/>
          </a:p>
        </p:txBody>
      </p:sp>
      <p:sp>
        <p:nvSpPr>
          <p:cNvPr id="3088" name="Rectangle 16"/>
          <p:cNvSpPr>
            <a:spLocks noGrp="1" noChangeArrowheads="1"/>
          </p:cNvSpPr>
          <p:nvPr>
            <p:ph type="subTitle" idx="1"/>
          </p:nvPr>
        </p:nvSpPr>
        <p:spPr>
          <a:xfrm>
            <a:off x="1371600" y="4724400"/>
            <a:ext cx="6400800" cy="838200"/>
          </a:xfrm>
        </p:spPr>
        <p:txBody>
          <a:bodyPr/>
          <a:lstStyle>
            <a:lvl1pPr marL="0" indent="0" algn="ctr">
              <a:buFontTx/>
              <a:buNone/>
              <a:defRPr sz="2600">
                <a:solidFill>
                  <a:schemeClr val="tx1"/>
                </a:solidFill>
              </a:defRPr>
            </a:lvl1pPr>
          </a:lstStyle>
          <a:p>
            <a:r>
              <a:rPr lang="en-US"/>
              <a:t>Click to edit Master subtitle style</a:t>
            </a:r>
            <a:endParaRPr lang="en-US" dirty="0"/>
          </a:p>
        </p:txBody>
      </p:sp>
      <p:pic>
        <p:nvPicPr>
          <p:cNvPr id="14" name="Picture 11" descr="Finnegan_Logo_KO.gif">
            <a:extLst>
              <a:ext uri="{FF2B5EF4-FFF2-40B4-BE49-F238E27FC236}">
                <a16:creationId xmlns:a16="http://schemas.microsoft.com/office/drawing/2014/main" id="{A241BD87-8123-4EF6-A38A-FB608FB84C1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447800" y="1295400"/>
            <a:ext cx="62468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0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049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274638"/>
            <a:ext cx="2143125" cy="58340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7813" y="274638"/>
            <a:ext cx="6281737" cy="58340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964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129540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a:p>
        </p:txBody>
      </p:sp>
      <p:sp>
        <p:nvSpPr>
          <p:cNvPr id="3" name="Text Placeholder 6"/>
          <p:cNvSpPr>
            <a:spLocks noGrp="1"/>
          </p:cNvSpPr>
          <p:nvPr>
            <p:ph type="body" sz="quarter" idx="10"/>
          </p:nvPr>
        </p:nvSpPr>
        <p:spPr>
          <a:xfrm>
            <a:off x="8458200" y="6388100"/>
            <a:ext cx="381000" cy="304800"/>
          </a:xfrm>
        </p:spPr>
        <p:txBody>
          <a:bodyPr/>
          <a:lstStyle>
            <a:lvl1pPr>
              <a:buFontTx/>
              <a:buNone/>
              <a:defRPr sz="1000" baseline="0">
                <a:solidFill>
                  <a:schemeClr val="bg1"/>
                </a:solidFill>
                <a:latin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5812584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62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7231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7813" y="1016000"/>
            <a:ext cx="4211637" cy="509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016000"/>
            <a:ext cx="4213225" cy="509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00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8308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03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85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5570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871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8229600" y="6173788"/>
            <a:ext cx="612775" cy="401637"/>
          </a:xfrm>
          <a:prstGeom prst="rect">
            <a:avLst/>
          </a:prstGeom>
        </p:spPr>
        <p:txBody>
          <a:bodyPr anchor="ctr"/>
          <a:lstStyle>
            <a:lvl1pPr algn="r">
              <a:defRPr sz="1400" b="1">
                <a:solidFill>
                  <a:schemeClr val="bg1"/>
                </a:solidFill>
                <a:latin typeface="Arial" pitchFamily="34" charset="0"/>
                <a:cs typeface="Arial" pitchFamily="34" charset="0"/>
              </a:defRPr>
            </a:lvl1pPr>
          </a:lstStyle>
          <a:p>
            <a:pPr fontAlgn="auto">
              <a:spcBef>
                <a:spcPts val="0"/>
              </a:spcBef>
              <a:spcAft>
                <a:spcPts val="0"/>
              </a:spcAft>
              <a:defRPr/>
            </a:pPr>
            <a:fld id="{85C52225-8FF5-48FA-A2A1-14C0AB143A76}" type="slidenum">
              <a:rPr lang="en-US" smtClean="0"/>
              <a:pPr fontAlgn="auto">
                <a:spcBef>
                  <a:spcPts val="0"/>
                </a:spcBef>
                <a:spcAft>
                  <a:spcPts val="0"/>
                </a:spcAft>
                <a:defRPr/>
              </a:pPr>
              <a:t>‹#›</a:t>
            </a:fld>
            <a:endParaRPr lang="en-US" dirty="0"/>
          </a:p>
        </p:txBody>
      </p:sp>
      <p:sp>
        <p:nvSpPr>
          <p:cNvPr id="5" name="Rectangle 4"/>
          <p:cNvSpPr>
            <a:spLocks noChangeArrowheads="1"/>
          </p:cNvSpPr>
          <p:nvPr/>
        </p:nvSpPr>
        <p:spPr bwMode="auto">
          <a:xfrm>
            <a:off x="284163" y="6172200"/>
            <a:ext cx="8575675" cy="401638"/>
          </a:xfrm>
          <a:prstGeom prst="rect">
            <a:avLst/>
          </a:prstGeom>
          <a:solidFill>
            <a:schemeClr val="tx1">
              <a:lumMod val="65000"/>
              <a:lumOff val="35000"/>
            </a:schemeClr>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Arial" pitchFamily="34" charset="0"/>
              <a:cs typeface="Arial" pitchFamily="34" charset="0"/>
            </a:endParaRPr>
          </a:p>
        </p:txBody>
      </p:sp>
      <p:sp>
        <p:nvSpPr>
          <p:cNvPr id="6" name="Rectangle 5"/>
          <p:cNvSpPr/>
          <p:nvPr/>
        </p:nvSpPr>
        <p:spPr>
          <a:xfrm>
            <a:off x="284163" y="787400"/>
            <a:ext cx="8575675" cy="76200"/>
          </a:xfrm>
          <a:prstGeom prst="rect">
            <a:avLst/>
          </a:prstGeom>
          <a:solidFill>
            <a:srgbClr val="9FB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 name="Slide Number Placeholder 5"/>
          <p:cNvSpPr txBox="1">
            <a:spLocks/>
          </p:cNvSpPr>
          <p:nvPr/>
        </p:nvSpPr>
        <p:spPr bwMode="auto">
          <a:xfrm>
            <a:off x="8229600" y="6173788"/>
            <a:ext cx="612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2C0E0A0-0E01-40E8-AC26-75F524847058}" type="slidenum">
              <a:rPr lang="en-US" sz="1000" b="1">
                <a:solidFill>
                  <a:schemeClr val="bg1"/>
                </a:solidFill>
                <a:cs typeface="Arial" charset="0"/>
              </a:rPr>
              <a:pPr algn="r" eaLnBrk="1" hangingPunct="1"/>
              <a:t>‹#›</a:t>
            </a:fld>
            <a:endParaRPr lang="en-US" sz="1000" b="1">
              <a:solidFill>
                <a:schemeClr val="bg1"/>
              </a:solidFill>
              <a:cs typeface="Arial" charset="0"/>
            </a:endParaRPr>
          </a:p>
        </p:txBody>
      </p:sp>
      <p:pic>
        <p:nvPicPr>
          <p:cNvPr id="1030" name="Picture 7" descr="Finnegan_Logo_KO.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53163"/>
            <a:ext cx="1524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Placeholder 2"/>
          <p:cNvSpPr>
            <a:spLocks noGrp="1"/>
          </p:cNvSpPr>
          <p:nvPr>
            <p:ph type="body" idx="1"/>
          </p:nvPr>
        </p:nvSpPr>
        <p:spPr bwMode="auto">
          <a:xfrm>
            <a:off x="277813" y="1016000"/>
            <a:ext cx="8577262"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itle Placeholder 1"/>
          <p:cNvSpPr>
            <a:spLocks noGrp="1"/>
          </p:cNvSpPr>
          <p:nvPr>
            <p:ph type="title"/>
          </p:nvPr>
        </p:nvSpPr>
        <p:spPr bwMode="auto">
          <a:xfrm>
            <a:off x="277813" y="274638"/>
            <a:ext cx="85772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5" r:id="rId12"/>
  </p:sldLayoutIdLst>
  <p:txStyles>
    <p:titleStyle>
      <a:lvl1pPr algn="r" rtl="0" eaLnBrk="1" fontAlgn="base" hangingPunct="1">
        <a:spcBef>
          <a:spcPct val="0"/>
        </a:spcBef>
        <a:spcAft>
          <a:spcPct val="0"/>
        </a:spcAft>
        <a:defRPr sz="2800" b="1">
          <a:solidFill>
            <a:schemeClr val="tx1"/>
          </a:solidFill>
          <a:latin typeface="+mj-lt"/>
          <a:ea typeface="+mj-ea"/>
          <a:cs typeface="+mj-cs"/>
        </a:defRPr>
      </a:lvl1pPr>
      <a:lvl2pPr algn="r" rtl="0" eaLnBrk="1" fontAlgn="base" hangingPunct="1">
        <a:spcBef>
          <a:spcPct val="0"/>
        </a:spcBef>
        <a:spcAft>
          <a:spcPct val="0"/>
        </a:spcAft>
        <a:defRPr sz="2800" b="1">
          <a:solidFill>
            <a:schemeClr val="tx1"/>
          </a:solidFill>
          <a:latin typeface="Arial" charset="0"/>
        </a:defRPr>
      </a:lvl2pPr>
      <a:lvl3pPr algn="r" rtl="0" eaLnBrk="1" fontAlgn="base" hangingPunct="1">
        <a:spcBef>
          <a:spcPct val="0"/>
        </a:spcBef>
        <a:spcAft>
          <a:spcPct val="0"/>
        </a:spcAft>
        <a:defRPr sz="2800" b="1">
          <a:solidFill>
            <a:schemeClr val="tx1"/>
          </a:solidFill>
          <a:latin typeface="Arial" charset="0"/>
        </a:defRPr>
      </a:lvl3pPr>
      <a:lvl4pPr algn="r" rtl="0" eaLnBrk="1" fontAlgn="base" hangingPunct="1">
        <a:spcBef>
          <a:spcPct val="0"/>
        </a:spcBef>
        <a:spcAft>
          <a:spcPct val="0"/>
        </a:spcAft>
        <a:defRPr sz="2800" b="1">
          <a:solidFill>
            <a:schemeClr val="tx1"/>
          </a:solidFill>
          <a:latin typeface="Arial" charset="0"/>
        </a:defRPr>
      </a:lvl4pPr>
      <a:lvl5pPr algn="r" rtl="0" eaLnBrk="1" fontAlgn="base" hangingPunct="1">
        <a:spcBef>
          <a:spcPct val="0"/>
        </a:spcBef>
        <a:spcAft>
          <a:spcPct val="0"/>
        </a:spcAft>
        <a:defRPr sz="2800" b="1">
          <a:solidFill>
            <a:schemeClr val="tx1"/>
          </a:solidFill>
          <a:latin typeface="Arial" charset="0"/>
        </a:defRPr>
      </a:lvl5pPr>
      <a:lvl6pPr marL="457200" algn="r" rtl="0" eaLnBrk="1" fontAlgn="base" hangingPunct="1">
        <a:spcBef>
          <a:spcPct val="0"/>
        </a:spcBef>
        <a:spcAft>
          <a:spcPct val="0"/>
        </a:spcAft>
        <a:defRPr sz="2800" b="1">
          <a:solidFill>
            <a:srgbClr val="595959"/>
          </a:solidFill>
          <a:latin typeface="Arial" charset="0"/>
        </a:defRPr>
      </a:lvl6pPr>
      <a:lvl7pPr marL="914400" algn="r" rtl="0" eaLnBrk="1" fontAlgn="base" hangingPunct="1">
        <a:spcBef>
          <a:spcPct val="0"/>
        </a:spcBef>
        <a:spcAft>
          <a:spcPct val="0"/>
        </a:spcAft>
        <a:defRPr sz="2800" b="1">
          <a:solidFill>
            <a:srgbClr val="595959"/>
          </a:solidFill>
          <a:latin typeface="Arial" charset="0"/>
        </a:defRPr>
      </a:lvl7pPr>
      <a:lvl8pPr marL="1371600" algn="r" rtl="0" eaLnBrk="1" fontAlgn="base" hangingPunct="1">
        <a:spcBef>
          <a:spcPct val="0"/>
        </a:spcBef>
        <a:spcAft>
          <a:spcPct val="0"/>
        </a:spcAft>
        <a:defRPr sz="2800" b="1">
          <a:solidFill>
            <a:srgbClr val="595959"/>
          </a:solidFill>
          <a:latin typeface="Arial" charset="0"/>
        </a:defRPr>
      </a:lvl8pPr>
      <a:lvl9pPr marL="1828800" algn="r" rtl="0" eaLnBrk="1" fontAlgn="base" hangingPunct="1">
        <a:spcBef>
          <a:spcPct val="0"/>
        </a:spcBef>
        <a:spcAft>
          <a:spcPct val="0"/>
        </a:spcAft>
        <a:defRPr sz="2800" b="1">
          <a:solidFill>
            <a:srgbClr val="595959"/>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rgbClr val="595959"/>
          </a:solidFill>
          <a:latin typeface="+mn-lt"/>
        </a:defRPr>
      </a:lvl6pPr>
      <a:lvl7pPr marL="2971800" indent="-228600" algn="l" rtl="0" eaLnBrk="1" fontAlgn="base" hangingPunct="1">
        <a:spcBef>
          <a:spcPct val="20000"/>
        </a:spcBef>
        <a:spcAft>
          <a:spcPct val="0"/>
        </a:spcAft>
        <a:buChar char="»"/>
        <a:defRPr sz="2000">
          <a:solidFill>
            <a:srgbClr val="595959"/>
          </a:solidFill>
          <a:latin typeface="+mn-lt"/>
        </a:defRPr>
      </a:lvl7pPr>
      <a:lvl8pPr marL="3429000" indent="-228600" algn="l" rtl="0" eaLnBrk="1" fontAlgn="base" hangingPunct="1">
        <a:spcBef>
          <a:spcPct val="20000"/>
        </a:spcBef>
        <a:spcAft>
          <a:spcPct val="0"/>
        </a:spcAft>
        <a:buChar char="»"/>
        <a:defRPr sz="2000">
          <a:solidFill>
            <a:srgbClr val="595959"/>
          </a:solidFill>
          <a:latin typeface="+mn-lt"/>
        </a:defRPr>
      </a:lvl8pPr>
      <a:lvl9pPr marL="3886200" indent="-228600" algn="l" rtl="0" eaLnBrk="1" fontAlgn="base" hangingPunct="1">
        <a:spcBef>
          <a:spcPct val="20000"/>
        </a:spcBef>
        <a:spcAft>
          <a:spcPct val="0"/>
        </a:spcAft>
        <a:buChar char="»"/>
        <a:defRPr sz="2000">
          <a:solidFill>
            <a:srgbClr val="5959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subTitle" idx="1"/>
          </p:nvPr>
        </p:nvSpPr>
        <p:spPr>
          <a:xfrm>
            <a:off x="0" y="4419600"/>
            <a:ext cx="9144000" cy="1409700"/>
          </a:xfrm>
        </p:spPr>
        <p:txBody>
          <a:bodyPr/>
          <a:lstStyle/>
          <a:p>
            <a:pPr eaLnBrk="1" hangingPunct="1">
              <a:lnSpc>
                <a:spcPct val="80000"/>
              </a:lnSpc>
            </a:pPr>
            <a:endParaRPr lang="en-US" sz="2400" dirty="0"/>
          </a:p>
          <a:p>
            <a:pPr eaLnBrk="1" hangingPunct="1">
              <a:lnSpc>
                <a:spcPct val="80000"/>
              </a:lnSpc>
              <a:spcAft>
                <a:spcPts val="300"/>
              </a:spcAft>
            </a:pPr>
            <a:r>
              <a:rPr lang="en-US" sz="2400" dirty="0"/>
              <a:t>October 24, 2018</a:t>
            </a:r>
          </a:p>
          <a:p>
            <a:pPr eaLnBrk="1" hangingPunct="1">
              <a:lnSpc>
                <a:spcPct val="80000"/>
              </a:lnSpc>
              <a:spcAft>
                <a:spcPts val="300"/>
              </a:spcAft>
            </a:pPr>
            <a:r>
              <a:rPr lang="en-US" sz="2400" dirty="0"/>
              <a:t>Elizabeth Ferrill</a:t>
            </a:r>
          </a:p>
        </p:txBody>
      </p:sp>
      <p:sp>
        <p:nvSpPr>
          <p:cNvPr id="4099" name="Rectangle 6"/>
          <p:cNvSpPr>
            <a:spLocks noGrp="1"/>
          </p:cNvSpPr>
          <p:nvPr>
            <p:ph type="ctrTitle"/>
          </p:nvPr>
        </p:nvSpPr>
        <p:spPr>
          <a:xfrm>
            <a:off x="0" y="2959100"/>
            <a:ext cx="9144000" cy="1568450"/>
          </a:xfrm>
        </p:spPr>
        <p:txBody>
          <a:bodyPr/>
          <a:lstStyle/>
          <a:p>
            <a:r>
              <a:rPr lang="en-US" dirty="0"/>
              <a:t>Around the GUI World in 8.0 Minutes</a:t>
            </a:r>
          </a:p>
        </p:txBody>
      </p:sp>
    </p:spTree>
    <p:extLst>
      <p:ext uri="{BB962C8B-B14F-4D97-AF65-F5344CB8AC3E}">
        <p14:creationId xmlns:p14="http://schemas.microsoft.com/office/powerpoint/2010/main" val="35886861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1341090"/>
            <a:ext cx="4702301" cy="372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Japan</a:t>
            </a:r>
          </a:p>
        </p:txBody>
      </p:sp>
      <p:pic>
        <p:nvPicPr>
          <p:cNvPr id="6" name="Picture 4" descr="https://www.jpo.go.jp/torikumi_e/hiroba_e/images/jpo_logo/jpo_logo_2011.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31436" y="290047"/>
            <a:ext cx="726152" cy="791506"/>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81059" y="1755788"/>
            <a:ext cx="2518267" cy="334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81059" y="5521500"/>
            <a:ext cx="2817823" cy="406265"/>
          </a:xfrm>
          <a:prstGeom prst="rect">
            <a:avLst/>
          </a:prstGeom>
          <a:noFill/>
        </p:spPr>
        <p:txBody>
          <a:bodyPr wrap="none" rtlCol="0">
            <a:spAutoFit/>
          </a:bodyPr>
          <a:lstStyle/>
          <a:p>
            <a:r>
              <a:rPr lang="en-US" b="1" dirty="0"/>
              <a:t>U.S. Priority Application</a:t>
            </a:r>
          </a:p>
        </p:txBody>
      </p:sp>
      <p:sp>
        <p:nvSpPr>
          <p:cNvPr id="10" name="TextBox 9"/>
          <p:cNvSpPr txBox="1"/>
          <p:nvPr/>
        </p:nvSpPr>
        <p:spPr>
          <a:xfrm>
            <a:off x="5270429" y="5521500"/>
            <a:ext cx="3382080" cy="406265"/>
          </a:xfrm>
          <a:prstGeom prst="rect">
            <a:avLst/>
          </a:prstGeom>
          <a:noFill/>
        </p:spPr>
        <p:txBody>
          <a:bodyPr wrap="none" rtlCol="0">
            <a:spAutoFit/>
          </a:bodyPr>
          <a:lstStyle/>
          <a:p>
            <a:r>
              <a:rPr lang="en-US" b="1" dirty="0"/>
              <a:t>Japanese Design Application</a:t>
            </a:r>
          </a:p>
        </p:txBody>
      </p:sp>
    </p:spTree>
    <p:extLst>
      <p:ext uri="{BB962C8B-B14F-4D97-AF65-F5344CB8AC3E}">
        <p14:creationId xmlns:p14="http://schemas.microsoft.com/office/powerpoint/2010/main" val="327697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a:t>
            </a:r>
          </a:p>
        </p:txBody>
      </p:sp>
      <p:pic>
        <p:nvPicPr>
          <p:cNvPr id="11" name="Picture 4"/>
          <p:cNvPicPr>
            <a:picLocks noChangeAspect="1"/>
          </p:cNvPicPr>
          <p:nvPr/>
        </p:nvPicPr>
        <p:blipFill rotWithShape="1">
          <a:blip r:embed="rId2">
            <a:extLst>
              <a:ext uri="{28A0092B-C50C-407E-A947-70E740481C1C}">
                <a14:useLocalDpi xmlns:a14="http://schemas.microsoft.com/office/drawing/2010/main" val="0"/>
              </a:ext>
            </a:extLst>
          </a:blip>
          <a:srcRect b="25417"/>
          <a:stretch/>
        </p:blipFill>
        <p:spPr bwMode="auto">
          <a:xfrm>
            <a:off x="-152400" y="1638550"/>
            <a:ext cx="10008399" cy="310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20621" y="5008602"/>
            <a:ext cx="2608406" cy="646331"/>
          </a:xfrm>
          <a:prstGeom prst="rect">
            <a:avLst/>
          </a:prstGeom>
          <a:noFill/>
        </p:spPr>
        <p:txBody>
          <a:bodyPr wrap="none" rtlCol="0">
            <a:spAutoFit/>
          </a:bodyPr>
          <a:lstStyle/>
          <a:p>
            <a:pPr algn="ctr"/>
            <a:r>
              <a:rPr lang="en-US" b="1" dirty="0"/>
              <a:t>Claimed Design</a:t>
            </a:r>
          </a:p>
          <a:p>
            <a:r>
              <a:rPr lang="en-US" dirty="0"/>
              <a:t>No. </a:t>
            </a:r>
            <a:r>
              <a:rPr lang="en-US" dirty="0" err="1"/>
              <a:t>ZL201430329167.3</a:t>
            </a:r>
            <a:endParaRPr lang="en-US" b="1" dirty="0"/>
          </a:p>
        </p:txBody>
      </p:sp>
      <p:sp>
        <p:nvSpPr>
          <p:cNvPr id="13" name="TextBox 12"/>
          <p:cNvSpPr txBox="1"/>
          <p:nvPr/>
        </p:nvSpPr>
        <p:spPr>
          <a:xfrm>
            <a:off x="5562600" y="5015468"/>
            <a:ext cx="2082621" cy="369332"/>
          </a:xfrm>
          <a:prstGeom prst="rect">
            <a:avLst/>
          </a:prstGeom>
          <a:noFill/>
        </p:spPr>
        <p:txBody>
          <a:bodyPr wrap="none" rtlCol="0">
            <a:spAutoFit/>
          </a:bodyPr>
          <a:lstStyle/>
          <a:p>
            <a:r>
              <a:rPr lang="en-US" b="1" dirty="0"/>
              <a:t>Accused Product</a:t>
            </a:r>
          </a:p>
        </p:txBody>
      </p:sp>
      <p:sp>
        <p:nvSpPr>
          <p:cNvPr id="4" name="TextBox 3">
            <a:extLst>
              <a:ext uri="{FF2B5EF4-FFF2-40B4-BE49-F238E27FC236}">
                <a16:creationId xmlns:a16="http://schemas.microsoft.com/office/drawing/2014/main" id="{243182A7-3A8E-48E4-8173-6046C25B3E2C}"/>
              </a:ext>
            </a:extLst>
          </p:cNvPr>
          <p:cNvSpPr txBox="1"/>
          <p:nvPr/>
        </p:nvSpPr>
        <p:spPr>
          <a:xfrm>
            <a:off x="5990689" y="838200"/>
            <a:ext cx="2924711" cy="369332"/>
          </a:xfrm>
          <a:prstGeom prst="rect">
            <a:avLst/>
          </a:prstGeom>
          <a:noFill/>
        </p:spPr>
        <p:txBody>
          <a:bodyPr wrap="none" rtlCol="0">
            <a:spAutoFit/>
          </a:bodyPr>
          <a:lstStyle/>
          <a:p>
            <a:r>
              <a:rPr lang="en-US" i="1" dirty="0" err="1"/>
              <a:t>Qihu</a:t>
            </a:r>
            <a:r>
              <a:rPr lang="en-US" i="1" dirty="0"/>
              <a:t> and </a:t>
            </a:r>
            <a:r>
              <a:rPr lang="en-US" i="1" dirty="0" err="1"/>
              <a:t>Qizhi</a:t>
            </a:r>
            <a:r>
              <a:rPr lang="en-US" i="1" dirty="0"/>
              <a:t> v. </a:t>
            </a:r>
            <a:r>
              <a:rPr lang="en-US" i="1" dirty="0" err="1"/>
              <a:t>Jiangmin</a:t>
            </a:r>
            <a:endParaRPr lang="en-US" dirty="0"/>
          </a:p>
        </p:txBody>
      </p:sp>
      <p:pic>
        <p:nvPicPr>
          <p:cNvPr id="2050" name="Picture 2" descr="Image result for china flag">
            <a:extLst>
              <a:ext uri="{FF2B5EF4-FFF2-40B4-BE49-F238E27FC236}">
                <a16:creationId xmlns:a16="http://schemas.microsoft.com/office/drawing/2014/main" id="{0A1B5B91-2177-4912-9B22-1D22796FD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17" y="304800"/>
            <a:ext cx="1214438" cy="80962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84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C4CE-07F3-41A4-922E-F9BB9F7BFA9C}"/>
              </a:ext>
            </a:extLst>
          </p:cNvPr>
          <p:cNvSpPr>
            <a:spLocks noGrp="1"/>
          </p:cNvSpPr>
          <p:nvPr>
            <p:ph type="title"/>
          </p:nvPr>
        </p:nvSpPr>
        <p:spPr/>
        <p:txBody>
          <a:bodyPr/>
          <a:lstStyle/>
          <a:p>
            <a:r>
              <a:rPr lang="en-US" dirty="0"/>
              <a:t>Augmented Reality &amp; Virtual Reality</a:t>
            </a:r>
          </a:p>
        </p:txBody>
      </p:sp>
      <p:pic>
        <p:nvPicPr>
          <p:cNvPr id="5" name="Content Placeholder 4">
            <a:extLst>
              <a:ext uri="{FF2B5EF4-FFF2-40B4-BE49-F238E27FC236}">
                <a16:creationId xmlns:a16="http://schemas.microsoft.com/office/drawing/2014/main" id="{F54DB841-7D03-4EC3-B3E2-66D064BCAF0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51883" y="1649240"/>
            <a:ext cx="3826221" cy="3826221"/>
          </a:xfrm>
        </p:spPr>
      </p:pic>
      <p:pic>
        <p:nvPicPr>
          <p:cNvPr id="7" name="Picture 6">
            <a:extLst>
              <a:ext uri="{FF2B5EF4-FFF2-40B4-BE49-F238E27FC236}">
                <a16:creationId xmlns:a16="http://schemas.microsoft.com/office/drawing/2014/main" id="{553D8B73-3A24-4287-AFA5-40B353D98B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889" t="8055" r="21505" b="38611"/>
          <a:stretch/>
        </p:blipFill>
        <p:spPr>
          <a:xfrm>
            <a:off x="478631" y="1747211"/>
            <a:ext cx="4087813" cy="3657600"/>
          </a:xfrm>
          <a:prstGeom prst="rect">
            <a:avLst/>
          </a:prstGeom>
        </p:spPr>
      </p:pic>
    </p:spTree>
    <p:extLst>
      <p:ext uri="{BB962C8B-B14F-4D97-AF65-F5344CB8AC3E}">
        <p14:creationId xmlns:p14="http://schemas.microsoft.com/office/powerpoint/2010/main" val="141743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833B-DDD1-43E9-B048-235F6D478A72}"/>
              </a:ext>
            </a:extLst>
          </p:cNvPr>
          <p:cNvSpPr>
            <a:spLocks noGrp="1"/>
          </p:cNvSpPr>
          <p:nvPr>
            <p:ph type="title"/>
          </p:nvPr>
        </p:nvSpPr>
        <p:spPr/>
        <p:txBody>
          <a:bodyPr/>
          <a:lstStyle/>
          <a:p>
            <a:r>
              <a:rPr lang="en-US" dirty="0"/>
              <a:t>Challenge for VR</a:t>
            </a:r>
          </a:p>
        </p:txBody>
      </p:sp>
      <p:sp>
        <p:nvSpPr>
          <p:cNvPr id="5" name="Content Placeholder 4">
            <a:extLst>
              <a:ext uri="{FF2B5EF4-FFF2-40B4-BE49-F238E27FC236}">
                <a16:creationId xmlns:a16="http://schemas.microsoft.com/office/drawing/2014/main" id="{11F3FC6C-FB55-450F-A467-41A09703000D}"/>
              </a:ext>
            </a:extLst>
          </p:cNvPr>
          <p:cNvSpPr>
            <a:spLocks noGrp="1"/>
          </p:cNvSpPr>
          <p:nvPr>
            <p:ph idx="1"/>
          </p:nvPr>
        </p:nvSpPr>
        <p:spPr>
          <a:xfrm>
            <a:off x="277813" y="1016000"/>
            <a:ext cx="5458557" cy="5092700"/>
          </a:xfrm>
        </p:spPr>
        <p:txBody>
          <a:bodyPr/>
          <a:lstStyle/>
          <a:p>
            <a:r>
              <a:rPr lang="en-US" altLang="de-DE" sz="2400" i="1" dirty="0"/>
              <a:t>Ex </a:t>
            </a:r>
            <a:r>
              <a:rPr lang="en-US" altLang="de-DE" sz="2400" i="1" dirty="0" err="1"/>
              <a:t>Parte</a:t>
            </a:r>
            <a:r>
              <a:rPr lang="en-US" altLang="de-DE" sz="2400" i="1" dirty="0"/>
              <a:t> </a:t>
            </a:r>
            <a:r>
              <a:rPr lang="en-US" altLang="de-DE" sz="2400" i="1" dirty="0" err="1"/>
              <a:t>Strijland</a:t>
            </a:r>
            <a:r>
              <a:rPr lang="en-US" altLang="de-DE" sz="2400" i="1" dirty="0"/>
              <a:t>, 26 </a:t>
            </a:r>
            <a:r>
              <a:rPr lang="en-US" altLang="de-DE" sz="2400" i="1" dirty="0" err="1"/>
              <a:t>U.S.P.Q.2d</a:t>
            </a:r>
            <a:r>
              <a:rPr lang="en-US" altLang="de-DE" sz="2400" i="1" dirty="0"/>
              <a:t> 1259 (USPTO 1992)</a:t>
            </a:r>
          </a:p>
          <a:p>
            <a:pPr lvl="1"/>
            <a:r>
              <a:rPr lang="en-US" altLang="de-DE" sz="2000" dirty="0">
                <a:ea typeface="+mn-ea"/>
                <a:cs typeface="+mn-cs"/>
              </a:rPr>
              <a:t>Computer generated icons are “two dimensional” images that are surface ornamentation on the screen</a:t>
            </a:r>
          </a:p>
          <a:p>
            <a:pPr lvl="1"/>
            <a:r>
              <a:rPr lang="en-US" altLang="de-DE" sz="2000" dirty="0">
                <a:ea typeface="+mn-ea"/>
                <a:cs typeface="+mn-cs"/>
              </a:rPr>
              <a:t>Need to claim the underlying screen to be patentable subject matter</a:t>
            </a:r>
            <a:endParaRPr lang="en-US" sz="2000" dirty="0">
              <a:ea typeface="+mn-ea"/>
              <a:cs typeface="+mn-cs"/>
            </a:endParaRPr>
          </a:p>
          <a:p>
            <a:r>
              <a:rPr lang="en-US" sz="2400" i="1" dirty="0"/>
              <a:t>In re Hruby</a:t>
            </a:r>
            <a:r>
              <a:rPr lang="en-US" sz="2400" dirty="0"/>
              <a:t>, 373 </a:t>
            </a:r>
            <a:r>
              <a:rPr lang="en-US" sz="2400" dirty="0" err="1"/>
              <a:t>F.2d</a:t>
            </a:r>
            <a:r>
              <a:rPr lang="en-US" sz="2400" dirty="0"/>
              <a:t> 997, 1001, 153 </a:t>
            </a:r>
            <a:r>
              <a:rPr lang="en-US" sz="2400" dirty="0" err="1"/>
              <a:t>USPQ</a:t>
            </a:r>
            <a:r>
              <a:rPr lang="en-US" sz="2400" dirty="0"/>
              <a:t> 61, 66 (</a:t>
            </a:r>
            <a:r>
              <a:rPr lang="en-US" sz="2400" dirty="0" err="1"/>
              <a:t>CCPA</a:t>
            </a:r>
            <a:r>
              <a:rPr lang="en-US" sz="2400" dirty="0"/>
              <a:t> 1967) </a:t>
            </a:r>
          </a:p>
          <a:p>
            <a:pPr lvl="1"/>
            <a:r>
              <a:rPr lang="en-US" sz="2000" dirty="0"/>
              <a:t>“We do not see that the dependence of the existence of a design on something outside itself is a reason for holding it is not a design ‘for an article of manufacture.’” </a:t>
            </a:r>
          </a:p>
        </p:txBody>
      </p:sp>
      <p:pic>
        <p:nvPicPr>
          <p:cNvPr id="4" name="Picture 2">
            <a:extLst>
              <a:ext uri="{FF2B5EF4-FFF2-40B4-BE49-F238E27FC236}">
                <a16:creationId xmlns:a16="http://schemas.microsoft.com/office/drawing/2014/main" id="{033B0BCF-3246-42BE-BBAB-CAD97C94F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370" y="1016000"/>
            <a:ext cx="3145919" cy="203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4FDB93F2-F3BF-406E-B6D2-35D43B304C5E}"/>
              </a:ext>
            </a:extLst>
          </p:cNvPr>
          <p:cNvPicPr>
            <a:picLocks noChangeAspect="1"/>
          </p:cNvPicPr>
          <p:nvPr/>
        </p:nvPicPr>
        <p:blipFill>
          <a:blip r:embed="rId3"/>
          <a:stretch>
            <a:fillRect/>
          </a:stretch>
        </p:blipFill>
        <p:spPr>
          <a:xfrm>
            <a:off x="5623202" y="3380740"/>
            <a:ext cx="3499027" cy="2317568"/>
          </a:xfrm>
          <a:prstGeom prst="rect">
            <a:avLst/>
          </a:prstGeom>
        </p:spPr>
      </p:pic>
    </p:spTree>
    <p:extLst>
      <p:ext uri="{BB962C8B-B14F-4D97-AF65-F5344CB8AC3E}">
        <p14:creationId xmlns:p14="http://schemas.microsoft.com/office/powerpoint/2010/main" val="54726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3AE79-8E31-441D-9E2D-EC59E43DB98D}"/>
              </a:ext>
            </a:extLst>
          </p:cNvPr>
          <p:cNvSpPr>
            <a:spLocks noGrp="1"/>
          </p:cNvSpPr>
          <p:nvPr>
            <p:ph type="title"/>
          </p:nvPr>
        </p:nvSpPr>
        <p:spPr/>
        <p:txBody>
          <a:bodyPr/>
          <a:lstStyle/>
          <a:p>
            <a:r>
              <a:rPr lang="en-US" dirty="0"/>
              <a:t>Virtual Reality </a:t>
            </a:r>
          </a:p>
        </p:txBody>
      </p:sp>
      <p:pic>
        <p:nvPicPr>
          <p:cNvPr id="4" name="Picture 3">
            <a:extLst>
              <a:ext uri="{FF2B5EF4-FFF2-40B4-BE49-F238E27FC236}">
                <a16:creationId xmlns:a16="http://schemas.microsoft.com/office/drawing/2014/main" id="{3F86A132-5951-460E-9422-662EB46FB44C}"/>
              </a:ext>
            </a:extLst>
          </p:cNvPr>
          <p:cNvPicPr>
            <a:picLocks noChangeAspect="1"/>
          </p:cNvPicPr>
          <p:nvPr/>
        </p:nvPicPr>
        <p:blipFill rotWithShape="1">
          <a:blip r:embed="rId3"/>
          <a:srcRect b="12753"/>
          <a:stretch/>
        </p:blipFill>
        <p:spPr>
          <a:xfrm>
            <a:off x="305805" y="869534"/>
            <a:ext cx="4266195" cy="2486875"/>
          </a:xfrm>
          <a:prstGeom prst="rect">
            <a:avLst/>
          </a:prstGeom>
        </p:spPr>
      </p:pic>
      <p:pic>
        <p:nvPicPr>
          <p:cNvPr id="5" name="Picture 4">
            <a:extLst>
              <a:ext uri="{FF2B5EF4-FFF2-40B4-BE49-F238E27FC236}">
                <a16:creationId xmlns:a16="http://schemas.microsoft.com/office/drawing/2014/main" id="{8F0A0D95-5F28-4117-97F3-077D6B2DA6D3}"/>
              </a:ext>
            </a:extLst>
          </p:cNvPr>
          <p:cNvPicPr>
            <a:picLocks noChangeAspect="1"/>
          </p:cNvPicPr>
          <p:nvPr/>
        </p:nvPicPr>
        <p:blipFill>
          <a:blip r:embed="rId4"/>
          <a:stretch>
            <a:fillRect/>
          </a:stretch>
        </p:blipFill>
        <p:spPr>
          <a:xfrm>
            <a:off x="4649656" y="914400"/>
            <a:ext cx="4265744" cy="2426734"/>
          </a:xfrm>
          <a:prstGeom prst="rect">
            <a:avLst/>
          </a:prstGeom>
        </p:spPr>
      </p:pic>
      <p:pic>
        <p:nvPicPr>
          <p:cNvPr id="6" name="Picture 5">
            <a:extLst>
              <a:ext uri="{FF2B5EF4-FFF2-40B4-BE49-F238E27FC236}">
                <a16:creationId xmlns:a16="http://schemas.microsoft.com/office/drawing/2014/main" id="{20AB9853-95C7-4D59-B58E-62C5E21B34D1}"/>
              </a:ext>
            </a:extLst>
          </p:cNvPr>
          <p:cNvPicPr>
            <a:picLocks noChangeAspect="1"/>
          </p:cNvPicPr>
          <p:nvPr/>
        </p:nvPicPr>
        <p:blipFill>
          <a:blip r:embed="rId5"/>
          <a:stretch>
            <a:fillRect/>
          </a:stretch>
        </p:blipFill>
        <p:spPr>
          <a:xfrm>
            <a:off x="306256" y="3359575"/>
            <a:ext cx="4265744" cy="2486872"/>
          </a:xfrm>
          <a:prstGeom prst="rect">
            <a:avLst/>
          </a:prstGeom>
        </p:spPr>
      </p:pic>
      <p:pic>
        <p:nvPicPr>
          <p:cNvPr id="7" name="Picture 6">
            <a:extLst>
              <a:ext uri="{FF2B5EF4-FFF2-40B4-BE49-F238E27FC236}">
                <a16:creationId xmlns:a16="http://schemas.microsoft.com/office/drawing/2014/main" id="{7E244A99-BF33-4169-8DE4-D9134588C6CF}"/>
              </a:ext>
            </a:extLst>
          </p:cNvPr>
          <p:cNvPicPr>
            <a:picLocks noChangeAspect="1"/>
          </p:cNvPicPr>
          <p:nvPr/>
        </p:nvPicPr>
        <p:blipFill>
          <a:blip r:embed="rId6"/>
          <a:stretch>
            <a:fillRect/>
          </a:stretch>
        </p:blipFill>
        <p:spPr>
          <a:xfrm>
            <a:off x="4649656" y="3352800"/>
            <a:ext cx="4265744" cy="2486609"/>
          </a:xfrm>
          <a:prstGeom prst="rect">
            <a:avLst/>
          </a:prstGeom>
        </p:spPr>
      </p:pic>
      <p:sp>
        <p:nvSpPr>
          <p:cNvPr id="8" name="TextBox 7">
            <a:extLst>
              <a:ext uri="{FF2B5EF4-FFF2-40B4-BE49-F238E27FC236}">
                <a16:creationId xmlns:a16="http://schemas.microsoft.com/office/drawing/2014/main" id="{63003B07-7F05-48D9-A2E1-401D8F6F4D48}"/>
              </a:ext>
            </a:extLst>
          </p:cNvPr>
          <p:cNvSpPr txBox="1"/>
          <p:nvPr/>
        </p:nvSpPr>
        <p:spPr>
          <a:xfrm>
            <a:off x="1828800" y="5846447"/>
            <a:ext cx="7847144" cy="307777"/>
          </a:xfrm>
          <a:prstGeom prst="rect">
            <a:avLst/>
          </a:prstGeom>
          <a:noFill/>
        </p:spPr>
        <p:txBody>
          <a:bodyPr wrap="square" rtlCol="0">
            <a:spAutoFit/>
          </a:bodyPr>
          <a:lstStyle/>
          <a:p>
            <a:r>
              <a:rPr lang="en-US" sz="1400" dirty="0"/>
              <a:t>US </a:t>
            </a:r>
            <a:r>
              <a:rPr lang="en-US" sz="1400" dirty="0" err="1"/>
              <a:t>D797,767</a:t>
            </a:r>
            <a:r>
              <a:rPr lang="en-US" sz="1400" dirty="0"/>
              <a:t> Display Screen with a Virtual Three Dimensional Graphical User Interface</a:t>
            </a:r>
          </a:p>
        </p:txBody>
      </p:sp>
    </p:spTree>
    <p:extLst>
      <p:ext uri="{BB962C8B-B14F-4D97-AF65-F5344CB8AC3E}">
        <p14:creationId xmlns:p14="http://schemas.microsoft.com/office/powerpoint/2010/main" val="11650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3D Designs in Virtual World?</a:t>
            </a:r>
          </a:p>
        </p:txBody>
      </p:sp>
      <p:sp>
        <p:nvSpPr>
          <p:cNvPr id="4" name="TextBox 3"/>
          <p:cNvSpPr txBox="1"/>
          <p:nvPr/>
        </p:nvSpPr>
        <p:spPr>
          <a:xfrm>
            <a:off x="4038600" y="943292"/>
            <a:ext cx="4920963" cy="369332"/>
          </a:xfrm>
          <a:prstGeom prst="rect">
            <a:avLst/>
          </a:prstGeom>
          <a:noFill/>
        </p:spPr>
        <p:txBody>
          <a:bodyPr wrap="none" rtlCol="0">
            <a:spAutoFit/>
          </a:bodyPr>
          <a:lstStyle/>
          <a:p>
            <a:r>
              <a:rPr lang="en-US" i="1" dirty="0"/>
              <a:t>BMW v. </a:t>
            </a:r>
            <a:r>
              <a:rPr lang="en-US" i="1" dirty="0" err="1"/>
              <a:t>Turbosquid</a:t>
            </a:r>
            <a:r>
              <a:rPr lang="en-US" i="1" dirty="0"/>
              <a:t>, Inc., </a:t>
            </a:r>
            <a:r>
              <a:rPr lang="en-US" dirty="0"/>
              <a:t>2:16-cv-02500 D. NJ</a:t>
            </a:r>
          </a:p>
        </p:txBody>
      </p:sp>
      <p:pic>
        <p:nvPicPr>
          <p:cNvPr id="5" name="image74.png" descr="\\Mac\Home\Desktop\Screen Shot 2016-10-16 at 12.57.52 PM.png"/>
          <p:cNvPicPr>
            <a:picLocks noChangeAspect="1"/>
          </p:cNvPicPr>
          <p:nvPr/>
        </p:nvPicPr>
        <p:blipFill rotWithShape="1">
          <a:blip r:embed="rId3">
            <a:extLst/>
          </a:blip>
          <a:srcRect l="1250" t="1250" r="12200" b="10633"/>
          <a:stretch/>
        </p:blipFill>
        <p:spPr>
          <a:xfrm>
            <a:off x="4526133" y="1523999"/>
            <a:ext cx="4278271" cy="3289777"/>
          </a:xfrm>
          <a:prstGeom prst="rect">
            <a:avLst/>
          </a:prstGeom>
          <a:ln w="12700">
            <a:miter lim="400000"/>
          </a:ln>
        </p:spPr>
      </p:pic>
      <p:sp>
        <p:nvSpPr>
          <p:cNvPr id="6" name="Shape 418"/>
          <p:cNvSpPr/>
          <p:nvPr/>
        </p:nvSpPr>
        <p:spPr>
          <a:xfrm>
            <a:off x="5867400" y="4914984"/>
            <a:ext cx="2144175"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mj-lt"/>
                <a:ea typeface="+mj-ea"/>
                <a:cs typeface="+mj-cs"/>
                <a:sym typeface="Helvetica"/>
              </a:defRPr>
            </a:lvl1pPr>
          </a:lstStyle>
          <a:p>
            <a:pPr hangingPunct="0"/>
            <a:r>
              <a:rPr lang="en-US" kern="0" dirty="0" err="1">
                <a:solidFill>
                  <a:srgbClr val="000000"/>
                </a:solidFill>
              </a:rPr>
              <a:t>Turbosquid</a:t>
            </a:r>
            <a:r>
              <a:rPr lang="en-US" kern="0" dirty="0">
                <a:solidFill>
                  <a:srgbClr val="000000"/>
                </a:solidFill>
              </a:rPr>
              <a:t> Website</a:t>
            </a:r>
            <a:endParaRPr kern="0" dirty="0">
              <a:solidFill>
                <a:srgbClr val="000000"/>
              </a:solidFill>
            </a:endParaRPr>
          </a:p>
        </p:txBody>
      </p:sp>
      <p:sp>
        <p:nvSpPr>
          <p:cNvPr id="7" name="Shape 419"/>
          <p:cNvSpPr/>
          <p:nvPr/>
        </p:nvSpPr>
        <p:spPr>
          <a:xfrm>
            <a:off x="1676400" y="4850293"/>
            <a:ext cx="1849222"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mj-lt"/>
                <a:ea typeface="+mj-ea"/>
                <a:cs typeface="+mj-cs"/>
                <a:sym typeface="Helvetica"/>
              </a:defRPr>
            </a:lvl1pPr>
          </a:lstStyle>
          <a:p>
            <a:pPr hangingPunct="0"/>
            <a:r>
              <a:rPr kern="0" dirty="0">
                <a:solidFill>
                  <a:srgbClr val="000000"/>
                </a:solidFill>
              </a:rPr>
              <a:t>6 D</a:t>
            </a:r>
            <a:r>
              <a:rPr lang="en-US" kern="0" dirty="0">
                <a:solidFill>
                  <a:srgbClr val="000000"/>
                </a:solidFill>
              </a:rPr>
              <a:t>esign Patents</a:t>
            </a:r>
            <a:endParaRPr kern="0" dirty="0">
              <a:solidFill>
                <a:srgbClr val="000000"/>
              </a:solidFill>
            </a:endParaRPr>
          </a:p>
        </p:txBody>
      </p:sp>
      <p:sp>
        <p:nvSpPr>
          <p:cNvPr id="9" name="TextBox 8"/>
          <p:cNvSpPr txBox="1"/>
          <p:nvPr/>
        </p:nvSpPr>
        <p:spPr>
          <a:xfrm>
            <a:off x="1676400" y="5733534"/>
            <a:ext cx="5887061" cy="369332"/>
          </a:xfrm>
          <a:prstGeom prst="rect">
            <a:avLst/>
          </a:prstGeom>
          <a:noFill/>
        </p:spPr>
        <p:txBody>
          <a:bodyPr wrap="none" rtlCol="0">
            <a:spAutoFit/>
          </a:bodyPr>
          <a:lstStyle/>
          <a:p>
            <a:r>
              <a:rPr lang="en-US" b="1" dirty="0"/>
              <a:t>Settled – all BMW images removed from </a:t>
            </a:r>
            <a:r>
              <a:rPr lang="en-US" b="1" dirty="0" err="1"/>
              <a:t>Turbosquid</a:t>
            </a:r>
            <a:endParaRPr lang="en-US" b="1"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 y="3089752"/>
            <a:ext cx="32289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514600"/>
            <a:ext cx="3116838" cy="46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592" y="1951196"/>
            <a:ext cx="2902384" cy="56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951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Highly Interactive Designs</a:t>
            </a:r>
          </a:p>
        </p:txBody>
      </p:sp>
      <p:sp>
        <p:nvSpPr>
          <p:cNvPr id="7" name="Content Placeholder 6">
            <a:extLst>
              <a:ext uri="{FF2B5EF4-FFF2-40B4-BE49-F238E27FC236}">
                <a16:creationId xmlns:a16="http://schemas.microsoft.com/office/drawing/2014/main" id="{32951EC3-A7C9-437B-877C-E0FABAFE08A6}"/>
              </a:ext>
            </a:extLst>
          </p:cNvPr>
          <p:cNvSpPr>
            <a:spLocks noGrp="1"/>
          </p:cNvSpPr>
          <p:nvPr>
            <p:ph idx="1"/>
          </p:nvPr>
        </p:nvSpPr>
        <p:spPr>
          <a:xfrm>
            <a:off x="277813" y="1016000"/>
            <a:ext cx="4288631" cy="5092700"/>
          </a:xfrm>
        </p:spPr>
        <p:txBody>
          <a:bodyPr/>
          <a:lstStyle/>
          <a:p>
            <a:r>
              <a:rPr lang="en-US" dirty="0"/>
              <a:t>Many different states</a:t>
            </a:r>
          </a:p>
          <a:p>
            <a:r>
              <a:rPr lang="en-US" dirty="0"/>
              <a:t>Pre-defined?</a:t>
            </a:r>
          </a:p>
          <a:p>
            <a:r>
              <a:rPr lang="en-US" dirty="0"/>
              <a:t>Sufficiently defined to meet definiteness (112) requirements</a:t>
            </a:r>
          </a:p>
          <a:p>
            <a:r>
              <a:rPr lang="en-US" dirty="0"/>
              <a:t>Multiple designs/unity of design </a:t>
            </a:r>
          </a:p>
          <a:p>
            <a:r>
              <a:rPr lang="en-US" dirty="0"/>
              <a:t>Practicality of protection</a:t>
            </a:r>
          </a:p>
        </p:txBody>
      </p:sp>
      <p:pic>
        <p:nvPicPr>
          <p:cNvPr id="6" name="Picture 5">
            <a:extLst>
              <a:ext uri="{FF2B5EF4-FFF2-40B4-BE49-F238E27FC236}">
                <a16:creationId xmlns:a16="http://schemas.microsoft.com/office/drawing/2014/main" id="{43B6F5AF-C046-4E26-B370-86CF75A1A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5816" y="1390650"/>
            <a:ext cx="4076700" cy="4076700"/>
          </a:xfrm>
          <a:prstGeom prst="rect">
            <a:avLst/>
          </a:prstGeom>
        </p:spPr>
      </p:pic>
    </p:spTree>
    <p:extLst>
      <p:ext uri="{BB962C8B-B14F-4D97-AF65-F5344CB8AC3E}">
        <p14:creationId xmlns:p14="http://schemas.microsoft.com/office/powerpoint/2010/main" val="600647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277813" y="1016000"/>
            <a:ext cx="4751387" cy="5092700"/>
          </a:xfrm>
        </p:spPr>
        <p:txBody>
          <a:bodyPr/>
          <a:lstStyle/>
          <a:p>
            <a:r>
              <a:rPr lang="en-US" dirty="0"/>
              <a:t>AR/VR is coming</a:t>
            </a:r>
          </a:p>
          <a:p>
            <a:r>
              <a:rPr lang="en-US" dirty="0"/>
              <a:t>Design innovators will want protection </a:t>
            </a:r>
          </a:p>
          <a:p>
            <a:r>
              <a:rPr lang="en-US" dirty="0"/>
              <a:t>Protection of future designs will require creativity and may require changes in local laws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620" y="18288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43600" y="3581400"/>
            <a:ext cx="2438400" cy="1077218"/>
          </a:xfrm>
          <a:prstGeom prst="rect">
            <a:avLst/>
          </a:prstGeom>
          <a:noFill/>
        </p:spPr>
        <p:txBody>
          <a:bodyPr wrap="square" rtlCol="0">
            <a:spAutoFit/>
          </a:bodyPr>
          <a:lstStyle/>
          <a:p>
            <a:pPr algn="ctr"/>
            <a:r>
              <a:rPr lang="en-US" sz="3200" dirty="0">
                <a:solidFill>
                  <a:schemeClr val="bg1"/>
                </a:solidFill>
                <a:latin typeface="Aharoni" pitchFamily="2" charset="-79"/>
                <a:cs typeface="Aharoni" pitchFamily="2" charset="-79"/>
              </a:rPr>
              <a:t>THE ROAD AHEAD</a:t>
            </a:r>
          </a:p>
        </p:txBody>
      </p:sp>
    </p:spTree>
    <p:extLst>
      <p:ext uri="{BB962C8B-B14F-4D97-AF65-F5344CB8AC3E}">
        <p14:creationId xmlns:p14="http://schemas.microsoft.com/office/powerpoint/2010/main" val="119643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idx="4294967295"/>
          </p:nvPr>
        </p:nvSpPr>
        <p:spPr/>
        <p:txBody>
          <a:bodyPr/>
          <a:lstStyle/>
          <a:p>
            <a:r>
              <a:rPr lang="en-US" altLang="en-US"/>
              <a:t>Speaker Information</a:t>
            </a:r>
          </a:p>
        </p:txBody>
      </p:sp>
      <p:sp>
        <p:nvSpPr>
          <p:cNvPr id="12" name="Rectangle 11"/>
          <p:cNvSpPr/>
          <p:nvPr/>
        </p:nvSpPr>
        <p:spPr>
          <a:xfrm>
            <a:off x="2286000" y="1066800"/>
            <a:ext cx="6858000" cy="400050"/>
          </a:xfrm>
          <a:prstGeom prst="rect">
            <a:avLst/>
          </a:prstGeom>
        </p:spPr>
        <p:txBody>
          <a:bodyPr>
            <a:spAutoFit/>
          </a:bodyPr>
          <a:lstStyle/>
          <a:p>
            <a:pPr>
              <a:defRPr/>
            </a:pPr>
            <a:r>
              <a:rPr lang="en-US" sz="2000" b="1" dirty="0">
                <a:latin typeface="+mn-lt"/>
              </a:rPr>
              <a:t> </a:t>
            </a:r>
            <a:endParaRPr lang="en-US" sz="2000" dirty="0">
              <a:latin typeface="+mn-lt"/>
            </a:endParaRPr>
          </a:p>
        </p:txBody>
      </p:sp>
      <p:sp>
        <p:nvSpPr>
          <p:cNvPr id="7" name="Rectangle 6"/>
          <p:cNvSpPr/>
          <p:nvPr/>
        </p:nvSpPr>
        <p:spPr>
          <a:xfrm>
            <a:off x="3429000" y="1103313"/>
            <a:ext cx="5257800" cy="3354765"/>
          </a:xfrm>
          <a:prstGeom prst="rect">
            <a:avLst/>
          </a:prstGeom>
        </p:spPr>
        <p:txBody>
          <a:bodyPr wrap="square">
            <a:spAutoFit/>
          </a:bodyPr>
          <a:lstStyle/>
          <a:p>
            <a:pPr>
              <a:defRPr/>
            </a:pPr>
            <a:r>
              <a:rPr lang="en-US" sz="1900" b="1" dirty="0">
                <a:latin typeface="+mn-lt"/>
              </a:rPr>
              <a:t>Beth Ferrill </a:t>
            </a:r>
            <a:r>
              <a:rPr lang="en-US" sz="1900" dirty="0">
                <a:latin typeface="+mn-lt"/>
              </a:rPr>
              <a:t>focuses her practice on all aspects of design patents, including prosecution, counseling, and litigation. She also has extensive experience in utility patent litigation in the areas of software- and hardware-related technologies.</a:t>
            </a:r>
          </a:p>
          <a:p>
            <a:pPr>
              <a:defRPr/>
            </a:pPr>
            <a:endParaRPr lang="en-US" sz="1900" dirty="0">
              <a:latin typeface="+mn-lt"/>
            </a:endParaRPr>
          </a:p>
          <a:p>
            <a:r>
              <a:rPr lang="pt-BR" sz="2000" b="1" dirty="0">
                <a:latin typeface="Arial" panose="020B0604020202020204" pitchFamily="34" charset="0"/>
                <a:cs typeface="Arial" panose="020B0604020202020204" pitchFamily="34" charset="0"/>
              </a:rPr>
              <a:t>Contact Beth:</a:t>
            </a:r>
          </a:p>
          <a:p>
            <a:r>
              <a:rPr lang="pt-BR" sz="2000" dirty="0">
                <a:latin typeface="Arial" panose="020B0604020202020204" pitchFamily="34" charset="0"/>
                <a:cs typeface="Arial" panose="020B0604020202020204" pitchFamily="34" charset="0"/>
              </a:rPr>
              <a:t>+1 202 408 4445</a:t>
            </a:r>
          </a:p>
          <a:p>
            <a:r>
              <a:rPr lang="pt-BR" sz="2000" dirty="0">
                <a:latin typeface="Arial" panose="020B0604020202020204" pitchFamily="34" charset="0"/>
                <a:cs typeface="Arial" panose="020B0604020202020204" pitchFamily="34" charset="0"/>
              </a:rPr>
              <a:t>elizabeth.ferrill@finnegan.com</a:t>
            </a:r>
          </a:p>
          <a:p>
            <a:pPr>
              <a:defRPr/>
            </a:pPr>
            <a:endParaRPr lang="en-US" sz="1900" dirty="0">
              <a:latin typeface="+mn-lt"/>
            </a:endParaRPr>
          </a:p>
        </p:txBody>
      </p:sp>
      <p:pic>
        <p:nvPicPr>
          <p:cNvPr id="6" name="Picture 2">
            <a:extLst>
              <a:ext uri="{FF2B5EF4-FFF2-40B4-BE49-F238E27FC236}">
                <a16:creationId xmlns:a16="http://schemas.microsoft.com/office/drawing/2014/main" id="{B299F700-C32E-496A-9947-F3E0F1F61C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18" y="1141063"/>
            <a:ext cx="3542217" cy="265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1445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Disclaimer</a:t>
            </a:r>
          </a:p>
        </p:txBody>
      </p:sp>
      <p:sp>
        <p:nvSpPr>
          <p:cNvPr id="70659" name="Rectangle 3"/>
          <p:cNvSpPr>
            <a:spLocks noGrp="1" noChangeArrowheads="1"/>
          </p:cNvSpPr>
          <p:nvPr>
            <p:ph idx="1"/>
          </p:nvPr>
        </p:nvSpPr>
        <p:spPr/>
        <p:txBody>
          <a:bodyPr/>
          <a:lstStyle/>
          <a:p>
            <a:pPr marL="0" indent="0">
              <a:buFont typeface="Wingdings" pitchFamily="2" charset="2"/>
              <a:buNone/>
            </a:pPr>
            <a:r>
              <a:rPr lang="en-US" sz="2000"/>
              <a:t>These materials are public information and have been prepared solely for educational and entertainment purposes to contribute to the understanding of U.S. intellectual property law. These materials reflect only the personal views of the authors and are not a source of legal advice. It is understood that each case is fact specific, and that the appropriate solution in any case will vary. Therefore, these materials may or may not be relevant to any particular situation. Thus, the authors and Finnegan, Henderson, Farabow, Garrett &amp; Dunner, LLP cannot be bound either philosophically or as representatives of their various present and future clients to the comments expressed in these materials. The presentation of these materials does not establish any form of attorney-client relationship with the authors or Finnegan, Henderson, Farabow, Garrett &amp; Dunner, LLP. While every attempt was made to ensure that these materials are accurate, errors or omissions may be contained therein, for which any liability is disclaimed.</a:t>
            </a:r>
          </a:p>
        </p:txBody>
      </p:sp>
    </p:spTree>
    <p:extLst>
      <p:ext uri="{BB962C8B-B14F-4D97-AF65-F5344CB8AC3E}">
        <p14:creationId xmlns:p14="http://schemas.microsoft.com/office/powerpoint/2010/main" val="35090524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383B-A1B3-47E0-A1CE-8B15F261B96F}"/>
              </a:ext>
            </a:extLst>
          </p:cNvPr>
          <p:cNvSpPr>
            <a:spLocks noGrp="1"/>
          </p:cNvSpPr>
          <p:nvPr>
            <p:ph type="title"/>
          </p:nvPr>
        </p:nvSpPr>
        <p:spPr/>
        <p:txBody>
          <a:bodyPr/>
          <a:lstStyle/>
          <a:p>
            <a:r>
              <a:rPr lang="en-US" dirty="0"/>
              <a:t>Availability of Protection for GUIs</a:t>
            </a:r>
          </a:p>
        </p:txBody>
      </p:sp>
      <p:sp>
        <p:nvSpPr>
          <p:cNvPr id="3" name="Content Placeholder 2">
            <a:extLst>
              <a:ext uri="{FF2B5EF4-FFF2-40B4-BE49-F238E27FC236}">
                <a16:creationId xmlns:a16="http://schemas.microsoft.com/office/drawing/2014/main" id="{6DE896FB-1000-446E-8C55-45A9E08F5BC1}"/>
              </a:ext>
            </a:extLst>
          </p:cNvPr>
          <p:cNvSpPr>
            <a:spLocks noGrp="1"/>
          </p:cNvSpPr>
          <p:nvPr>
            <p:ph idx="1"/>
          </p:nvPr>
        </p:nvSpPr>
        <p:spPr/>
        <p:txBody>
          <a:bodyPr/>
          <a:lstStyle/>
          <a:p>
            <a:r>
              <a:rPr lang="en-US" sz="2400" dirty="0"/>
              <a:t>Argentina</a:t>
            </a:r>
          </a:p>
          <a:p>
            <a:r>
              <a:rPr lang="en-US" sz="2400" dirty="0"/>
              <a:t>Brazil</a:t>
            </a:r>
          </a:p>
          <a:p>
            <a:r>
              <a:rPr lang="en-US" sz="2400" dirty="0"/>
              <a:t>China </a:t>
            </a:r>
          </a:p>
          <a:p>
            <a:r>
              <a:rPr lang="en-US" sz="2400" dirty="0"/>
              <a:t>European Union</a:t>
            </a:r>
          </a:p>
          <a:p>
            <a:r>
              <a:rPr lang="en-US" sz="2400" dirty="0"/>
              <a:t>India*</a:t>
            </a:r>
          </a:p>
          <a:p>
            <a:r>
              <a:rPr lang="en-US" sz="2400" dirty="0"/>
              <a:t>Japan</a:t>
            </a:r>
          </a:p>
          <a:p>
            <a:r>
              <a:rPr lang="en-US" sz="2400" dirty="0"/>
              <a:t>Korea</a:t>
            </a:r>
          </a:p>
          <a:p>
            <a:r>
              <a:rPr lang="en-US" sz="2400" dirty="0"/>
              <a:t>Russia</a:t>
            </a:r>
          </a:p>
          <a:p>
            <a:r>
              <a:rPr lang="en-US" sz="2400" dirty="0"/>
              <a:t>Singapore</a:t>
            </a:r>
          </a:p>
          <a:p>
            <a:r>
              <a:rPr lang="en-US" sz="2400" dirty="0"/>
              <a:t>United Kingdom</a:t>
            </a:r>
          </a:p>
          <a:p>
            <a:r>
              <a:rPr lang="en-US" sz="2400" dirty="0"/>
              <a:t>United States</a:t>
            </a:r>
          </a:p>
          <a:p>
            <a:pPr marL="0" indent="0">
              <a:buNone/>
            </a:pPr>
            <a:endParaRPr lang="en-US" dirty="0"/>
          </a:p>
        </p:txBody>
      </p:sp>
      <p:pic>
        <p:nvPicPr>
          <p:cNvPr id="5" name="Picture 4">
            <a:extLst>
              <a:ext uri="{FF2B5EF4-FFF2-40B4-BE49-F238E27FC236}">
                <a16:creationId xmlns:a16="http://schemas.microsoft.com/office/drawing/2014/main" id="{2E2BC535-5542-4ABD-82F6-2CFE06A4D4AD}"/>
              </a:ext>
            </a:extLst>
          </p:cNvPr>
          <p:cNvPicPr>
            <a:picLocks noChangeAspect="1"/>
          </p:cNvPicPr>
          <p:nvPr/>
        </p:nvPicPr>
        <p:blipFill rotWithShape="1">
          <a:blip r:embed="rId3">
            <a:extLst>
              <a:ext uri="{28A0092B-C50C-407E-A947-70E740481C1C}">
                <a14:useLocalDpi xmlns:a14="http://schemas.microsoft.com/office/drawing/2010/main" val="0"/>
              </a:ext>
            </a:extLst>
          </a:blip>
          <a:srcRect l="35555" t="68889" r="35555" b="4005"/>
          <a:stretch/>
        </p:blipFill>
        <p:spPr>
          <a:xfrm>
            <a:off x="5410200" y="1752600"/>
            <a:ext cx="3200400" cy="3002939"/>
          </a:xfrm>
          <a:prstGeom prst="rect">
            <a:avLst/>
          </a:prstGeom>
        </p:spPr>
      </p:pic>
    </p:spTree>
    <p:extLst>
      <p:ext uri="{BB962C8B-B14F-4D97-AF65-F5344CB8AC3E}">
        <p14:creationId xmlns:p14="http://schemas.microsoft.com/office/powerpoint/2010/main" val="228119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74638"/>
            <a:ext cx="8577262" cy="411162"/>
          </a:xfrm>
        </p:spPr>
        <p:txBody>
          <a:bodyPr/>
          <a:lstStyle/>
          <a:p>
            <a:r>
              <a:rPr lang="en-US" dirty="0"/>
              <a:t>UI Design Rights Growing Worldwide</a:t>
            </a:r>
          </a:p>
        </p:txBody>
      </p:sp>
      <p:pic>
        <p:nvPicPr>
          <p:cNvPr id="5" name="Picture 4">
            <a:extLst>
              <a:ext uri="{FF2B5EF4-FFF2-40B4-BE49-F238E27FC236}">
                <a16:creationId xmlns:a16="http://schemas.microsoft.com/office/drawing/2014/main" id="{8B2C2060-AE84-4E83-8411-44C54E42F717}"/>
              </a:ext>
            </a:extLst>
          </p:cNvPr>
          <p:cNvPicPr>
            <a:picLocks noChangeAspect="1"/>
          </p:cNvPicPr>
          <p:nvPr/>
        </p:nvPicPr>
        <p:blipFill>
          <a:blip r:embed="rId3">
            <a:lum bright="-20000" contrast="40000"/>
          </a:blip>
          <a:stretch>
            <a:fillRect/>
          </a:stretch>
        </p:blipFill>
        <p:spPr>
          <a:xfrm>
            <a:off x="1584187" y="861049"/>
            <a:ext cx="5975625" cy="5135902"/>
          </a:xfrm>
          <a:prstGeom prst="rect">
            <a:avLst/>
          </a:prstGeom>
        </p:spPr>
      </p:pic>
      <p:sp>
        <p:nvSpPr>
          <p:cNvPr id="6" name="Rectangle 5">
            <a:extLst>
              <a:ext uri="{FF2B5EF4-FFF2-40B4-BE49-F238E27FC236}">
                <a16:creationId xmlns:a16="http://schemas.microsoft.com/office/drawing/2014/main" id="{EC663AD8-E9C5-4949-A733-AE1E54DCFE06}"/>
              </a:ext>
            </a:extLst>
          </p:cNvPr>
          <p:cNvSpPr/>
          <p:nvPr/>
        </p:nvSpPr>
        <p:spPr>
          <a:xfrm>
            <a:off x="4572000" y="5867400"/>
            <a:ext cx="5105400" cy="338554"/>
          </a:xfrm>
          <a:prstGeom prst="rect">
            <a:avLst/>
          </a:prstGeom>
        </p:spPr>
        <p:txBody>
          <a:bodyPr wrap="square">
            <a:spAutoFit/>
          </a:bodyPr>
          <a:lstStyle/>
          <a:p>
            <a:r>
              <a:rPr lang="en-US" sz="1600" dirty="0">
                <a:latin typeface="Gotham-Book"/>
              </a:rPr>
              <a:t>© International Chamber of Commerce (ICC), 2018</a:t>
            </a:r>
            <a:endParaRPr lang="en-US" sz="1600" dirty="0"/>
          </a:p>
        </p:txBody>
      </p:sp>
    </p:spTree>
    <p:extLst>
      <p:ext uri="{BB962C8B-B14F-4D97-AF65-F5344CB8AC3E}">
        <p14:creationId xmlns:p14="http://schemas.microsoft.com/office/powerpoint/2010/main" val="242438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0FD8-CC6E-499B-A4E9-200719BD7143}"/>
              </a:ext>
            </a:extLst>
          </p:cNvPr>
          <p:cNvSpPr>
            <a:spLocks noGrp="1"/>
          </p:cNvSpPr>
          <p:nvPr>
            <p:ph type="title"/>
          </p:nvPr>
        </p:nvSpPr>
        <p:spPr>
          <a:xfrm>
            <a:off x="533400" y="-76200"/>
            <a:ext cx="8229600" cy="1143000"/>
          </a:xfrm>
        </p:spPr>
        <p:txBody>
          <a:bodyPr/>
          <a:lstStyle/>
          <a:p>
            <a:r>
              <a:rPr lang="en-US" dirty="0"/>
              <a:t>Level of Review for GUIs</a:t>
            </a:r>
          </a:p>
        </p:txBody>
      </p:sp>
      <p:sp>
        <p:nvSpPr>
          <p:cNvPr id="4" name="Text Placeholder 3">
            <a:extLst>
              <a:ext uri="{FF2B5EF4-FFF2-40B4-BE49-F238E27FC236}">
                <a16:creationId xmlns:a16="http://schemas.microsoft.com/office/drawing/2014/main" id="{D60BB231-7E1C-4712-AD9B-17ECC0A55BA4}"/>
              </a:ext>
            </a:extLst>
          </p:cNvPr>
          <p:cNvSpPr>
            <a:spLocks noGrp="1"/>
          </p:cNvSpPr>
          <p:nvPr>
            <p:ph type="body" idx="1"/>
          </p:nvPr>
        </p:nvSpPr>
        <p:spPr>
          <a:xfrm>
            <a:off x="457200" y="1428750"/>
            <a:ext cx="4040188" cy="639762"/>
          </a:xfrm>
        </p:spPr>
        <p:txBody>
          <a:bodyPr/>
          <a:lstStyle/>
          <a:p>
            <a:pPr algn="ctr"/>
            <a:r>
              <a:rPr lang="en-US" dirty="0"/>
              <a:t>No Substantive Review</a:t>
            </a:r>
          </a:p>
          <a:p>
            <a:pPr algn="ctr"/>
            <a:endParaRPr lang="en-US" dirty="0"/>
          </a:p>
        </p:txBody>
      </p:sp>
      <p:sp>
        <p:nvSpPr>
          <p:cNvPr id="5" name="Content Placeholder 4">
            <a:extLst>
              <a:ext uri="{FF2B5EF4-FFF2-40B4-BE49-F238E27FC236}">
                <a16:creationId xmlns:a16="http://schemas.microsoft.com/office/drawing/2014/main" id="{56C3C027-F04A-464A-9F2A-45FE1D5E6B86}"/>
              </a:ext>
            </a:extLst>
          </p:cNvPr>
          <p:cNvSpPr>
            <a:spLocks noGrp="1"/>
          </p:cNvSpPr>
          <p:nvPr>
            <p:ph sz="half" idx="2"/>
          </p:nvPr>
        </p:nvSpPr>
        <p:spPr>
          <a:xfrm>
            <a:off x="457200" y="2068512"/>
            <a:ext cx="4040188" cy="3951288"/>
          </a:xfrm>
        </p:spPr>
        <p:txBody>
          <a:bodyPr/>
          <a:lstStyle/>
          <a:p>
            <a:r>
              <a:rPr lang="en-US" dirty="0"/>
              <a:t>Argentina</a:t>
            </a:r>
          </a:p>
          <a:p>
            <a:r>
              <a:rPr lang="en-US" dirty="0"/>
              <a:t>Brazil</a:t>
            </a:r>
          </a:p>
          <a:p>
            <a:r>
              <a:rPr lang="en-US" dirty="0"/>
              <a:t>China</a:t>
            </a:r>
          </a:p>
          <a:p>
            <a:r>
              <a:rPr lang="en-US" dirty="0"/>
              <a:t>England &amp; Wales </a:t>
            </a:r>
          </a:p>
          <a:p>
            <a:r>
              <a:rPr lang="en-US" dirty="0"/>
              <a:t>European Union</a:t>
            </a:r>
          </a:p>
          <a:p>
            <a:r>
              <a:rPr lang="en-US" dirty="0"/>
              <a:t>Saudi Arabia</a:t>
            </a:r>
          </a:p>
          <a:p>
            <a:r>
              <a:rPr lang="en-US" dirty="0"/>
              <a:t>Singapore</a:t>
            </a:r>
          </a:p>
          <a:p>
            <a:r>
              <a:rPr lang="en-US" dirty="0"/>
              <a:t>South Africa</a:t>
            </a:r>
          </a:p>
          <a:p>
            <a:r>
              <a:rPr lang="en-US" dirty="0"/>
              <a:t>Ukraine</a:t>
            </a:r>
          </a:p>
        </p:txBody>
      </p:sp>
      <p:sp>
        <p:nvSpPr>
          <p:cNvPr id="6" name="Text Placeholder 5">
            <a:extLst>
              <a:ext uri="{FF2B5EF4-FFF2-40B4-BE49-F238E27FC236}">
                <a16:creationId xmlns:a16="http://schemas.microsoft.com/office/drawing/2014/main" id="{812225E3-3669-43E7-8AD7-CCFDE6612A37}"/>
              </a:ext>
            </a:extLst>
          </p:cNvPr>
          <p:cNvSpPr>
            <a:spLocks noGrp="1"/>
          </p:cNvSpPr>
          <p:nvPr>
            <p:ph type="body" sz="quarter" idx="3"/>
          </p:nvPr>
        </p:nvSpPr>
        <p:spPr>
          <a:xfrm>
            <a:off x="4645025" y="925512"/>
            <a:ext cx="4041775" cy="1143000"/>
          </a:xfrm>
        </p:spPr>
        <p:txBody>
          <a:bodyPr/>
          <a:lstStyle/>
          <a:p>
            <a:pPr algn="ctr"/>
            <a:r>
              <a:rPr lang="en-US" dirty="0"/>
              <a:t>Substantive Examination/Prior Art Review</a:t>
            </a:r>
          </a:p>
        </p:txBody>
      </p:sp>
      <p:sp>
        <p:nvSpPr>
          <p:cNvPr id="7" name="Content Placeholder 6">
            <a:extLst>
              <a:ext uri="{FF2B5EF4-FFF2-40B4-BE49-F238E27FC236}">
                <a16:creationId xmlns:a16="http://schemas.microsoft.com/office/drawing/2014/main" id="{823948DE-082A-4ABB-B990-AA4F0E448A27}"/>
              </a:ext>
            </a:extLst>
          </p:cNvPr>
          <p:cNvSpPr>
            <a:spLocks noGrp="1"/>
          </p:cNvSpPr>
          <p:nvPr>
            <p:ph sz="quarter" idx="4"/>
          </p:nvPr>
        </p:nvSpPr>
        <p:spPr>
          <a:xfrm>
            <a:off x="4645025" y="2068512"/>
            <a:ext cx="4041775" cy="3951288"/>
          </a:xfrm>
        </p:spPr>
        <p:txBody>
          <a:bodyPr/>
          <a:lstStyle/>
          <a:p>
            <a:r>
              <a:rPr lang="en-US" dirty="0"/>
              <a:t>India</a:t>
            </a:r>
          </a:p>
          <a:p>
            <a:r>
              <a:rPr lang="en-US" dirty="0"/>
              <a:t>Japan</a:t>
            </a:r>
          </a:p>
          <a:p>
            <a:r>
              <a:rPr lang="en-US" dirty="0"/>
              <a:t>Korea</a:t>
            </a:r>
          </a:p>
          <a:p>
            <a:r>
              <a:rPr lang="en-US" dirty="0"/>
              <a:t>Mexico</a:t>
            </a:r>
          </a:p>
          <a:p>
            <a:r>
              <a:rPr lang="en-US" dirty="0"/>
              <a:t>Russia</a:t>
            </a:r>
          </a:p>
          <a:p>
            <a:r>
              <a:rPr lang="en-US" dirty="0"/>
              <a:t>United States</a:t>
            </a:r>
          </a:p>
        </p:txBody>
      </p:sp>
    </p:spTree>
    <p:extLst>
      <p:ext uri="{BB962C8B-B14F-4D97-AF65-F5344CB8AC3E}">
        <p14:creationId xmlns:p14="http://schemas.microsoft.com/office/powerpoint/2010/main" val="107411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Standard Taxonomy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6152886"/>
              </p:ext>
            </p:extLst>
          </p:nvPr>
        </p:nvGraphicFramePr>
        <p:xfrm>
          <a:off x="277813" y="1016000"/>
          <a:ext cx="8577261" cy="5019675"/>
        </p:xfrm>
        <a:graphic>
          <a:graphicData uri="http://schemas.openxmlformats.org/drawingml/2006/table">
            <a:tbl>
              <a:tblPr firstRow="1" bandRow="1">
                <a:tableStyleId>{93296810-A885-4BE3-A3E7-6D5BEEA58F35}</a:tableStyleId>
              </a:tblPr>
              <a:tblGrid>
                <a:gridCol w="1322387">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749674">
                  <a:extLst>
                    <a:ext uri="{9D8B030D-6E8A-4147-A177-3AD203B41FA5}">
                      <a16:colId xmlns:a16="http://schemas.microsoft.com/office/drawing/2014/main" val="20002"/>
                    </a:ext>
                  </a:extLst>
                </a:gridCol>
              </a:tblGrid>
              <a:tr h="431769">
                <a:tc>
                  <a:txBody>
                    <a:bodyPr/>
                    <a:lstStyle/>
                    <a:p>
                      <a:endParaRPr lang="en-US" sz="1800" dirty="0">
                        <a:solidFill>
                          <a:schemeClr val="tx1"/>
                        </a:solidFill>
                      </a:endParaRPr>
                    </a:p>
                  </a:txBody>
                  <a:tcPr marT="45717" marB="45717"/>
                </a:tc>
                <a:tc>
                  <a:txBody>
                    <a:bodyPr/>
                    <a:lstStyle/>
                    <a:p>
                      <a:r>
                        <a:rPr lang="en-US" sz="1800" dirty="0"/>
                        <a:t>Static</a:t>
                      </a:r>
                      <a:endParaRPr lang="en-US" sz="1800" dirty="0">
                        <a:solidFill>
                          <a:schemeClr val="tx1"/>
                        </a:solidFill>
                      </a:endParaRPr>
                    </a:p>
                  </a:txBody>
                  <a:tcPr marT="45717" marB="45717"/>
                </a:tc>
                <a:tc>
                  <a:txBody>
                    <a:bodyPr/>
                    <a:lstStyle/>
                    <a:p>
                      <a:r>
                        <a:rPr lang="en-US" sz="1800" dirty="0"/>
                        <a:t>Animated</a:t>
                      </a:r>
                      <a:endParaRPr lang="en-US" sz="1800" dirty="0">
                        <a:solidFill>
                          <a:schemeClr val="tx1"/>
                        </a:solidFill>
                      </a:endParaRPr>
                    </a:p>
                  </a:txBody>
                  <a:tcPr marT="45717" marB="45717"/>
                </a:tc>
                <a:extLst>
                  <a:ext uri="{0D108BD9-81ED-4DB2-BD59-A6C34878D82A}">
                    <a16:rowId xmlns:a16="http://schemas.microsoft.com/office/drawing/2014/main" val="10000"/>
                  </a:ext>
                </a:extLst>
              </a:tr>
              <a:tr h="2293953">
                <a:tc>
                  <a:txBody>
                    <a:bodyPr/>
                    <a:lstStyle/>
                    <a:p>
                      <a:r>
                        <a:rPr lang="en-US" sz="1800" dirty="0"/>
                        <a:t>Icons</a:t>
                      </a:r>
                      <a:endParaRPr lang="en-US" sz="1800" b="1" dirty="0"/>
                    </a:p>
                  </a:txBody>
                  <a:tcPr marT="45717" marB="45717"/>
                </a:tc>
                <a:tc>
                  <a:txBody>
                    <a:bodyPr/>
                    <a:lstStyle/>
                    <a:p>
                      <a:endParaRPr lang="en-US" sz="1800" dirty="0"/>
                    </a:p>
                  </a:txBody>
                  <a:tcPr marT="45717" marB="45717"/>
                </a:tc>
                <a:tc>
                  <a:txBody>
                    <a:bodyPr/>
                    <a:lstStyle/>
                    <a:p>
                      <a:endParaRPr lang="en-US" sz="1800"/>
                    </a:p>
                  </a:txBody>
                  <a:tcPr marT="45717" marB="45717"/>
                </a:tc>
                <a:extLst>
                  <a:ext uri="{0D108BD9-81ED-4DB2-BD59-A6C34878D82A}">
                    <a16:rowId xmlns:a16="http://schemas.microsoft.com/office/drawing/2014/main" val="10001"/>
                  </a:ext>
                </a:extLst>
              </a:tr>
              <a:tr h="2293953">
                <a:tc>
                  <a:txBody>
                    <a:bodyPr/>
                    <a:lstStyle/>
                    <a:p>
                      <a:r>
                        <a:rPr lang="en-US" sz="1800" dirty="0"/>
                        <a:t>Interfaces</a:t>
                      </a:r>
                      <a:endParaRPr lang="en-US" sz="1800" b="1" dirty="0"/>
                    </a:p>
                  </a:txBody>
                  <a:tcPr marT="45717" marB="45717"/>
                </a:tc>
                <a:tc>
                  <a:txBody>
                    <a:bodyPr/>
                    <a:lstStyle/>
                    <a:p>
                      <a:endParaRPr lang="en-US" sz="1800"/>
                    </a:p>
                  </a:txBody>
                  <a:tcPr marT="45717" marB="45717"/>
                </a:tc>
                <a:tc>
                  <a:txBody>
                    <a:bodyPr/>
                    <a:lstStyle/>
                    <a:p>
                      <a:endParaRPr lang="en-US" sz="1800" dirty="0"/>
                    </a:p>
                  </a:txBody>
                  <a:tcPr marT="45717" marB="45717"/>
                </a:tc>
                <a:extLst>
                  <a:ext uri="{0D108BD9-81ED-4DB2-BD59-A6C34878D82A}">
                    <a16:rowId xmlns:a16="http://schemas.microsoft.com/office/drawing/2014/main" val="10002"/>
                  </a:ext>
                </a:extLst>
              </a:tr>
            </a:tbl>
          </a:graphicData>
        </a:graphic>
      </p:graphicFrame>
      <p:pic>
        <p:nvPicPr>
          <p:cNvPr id="266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86200"/>
            <a:ext cx="108902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00" y="3886200"/>
            <a:ext cx="10795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413" y="3886200"/>
            <a:ext cx="1068387"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5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1925" y="1660525"/>
            <a:ext cx="1616075" cy="153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51" name="Picture 10"/>
          <p:cNvPicPr>
            <a:picLocks noChangeAspect="1" noChangeArrowheads="1"/>
          </p:cNvPicPr>
          <p:nvPr/>
        </p:nvPicPr>
        <p:blipFill>
          <a:blip r:embed="rId6">
            <a:extLst>
              <a:ext uri="{28A0092B-C50C-407E-A947-70E740481C1C}">
                <a14:useLocalDpi xmlns:a14="http://schemas.microsoft.com/office/drawing/2010/main" val="0"/>
              </a:ext>
            </a:extLst>
          </a:blip>
          <a:srcRect r="4330"/>
          <a:stretch>
            <a:fillRect/>
          </a:stretch>
        </p:blipFill>
        <p:spPr bwMode="auto">
          <a:xfrm>
            <a:off x="7080539" y="1642053"/>
            <a:ext cx="1529773" cy="159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http://adlervermillion.com/images/design-patent/ios-design-patent-for-gui-with-4-icons-in-row-iphone-ipad-compar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1154" t="10169"/>
          <a:stretch/>
        </p:blipFill>
        <p:spPr bwMode="auto">
          <a:xfrm>
            <a:off x="2142752" y="4001889"/>
            <a:ext cx="2213719" cy="17498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5362" y="1516063"/>
            <a:ext cx="1773238" cy="176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50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v. Dynamic Designs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693380" y="931628"/>
            <a:ext cx="320599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69296" y="2642152"/>
            <a:ext cx="3257960" cy="168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99092" y="4335107"/>
            <a:ext cx="3213304" cy="167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 y="2693825"/>
            <a:ext cx="320599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75150" y="3200400"/>
            <a:ext cx="577850" cy="646331"/>
          </a:xfrm>
          <a:prstGeom prst="rect">
            <a:avLst/>
          </a:prstGeom>
          <a:noFill/>
        </p:spPr>
        <p:txBody>
          <a:bodyPr wrap="none" rtlCol="0">
            <a:spAutoFit/>
          </a:bodyPr>
          <a:lstStyle/>
          <a:p>
            <a:r>
              <a:rPr lang="en-US" sz="3600" b="1" dirty="0">
                <a:solidFill>
                  <a:schemeClr val="accent2">
                    <a:lumMod val="75000"/>
                  </a:schemeClr>
                </a:solidFill>
                <a:latin typeface="Arial Black" panose="020B0A04020102020204" pitchFamily="34" charset="0"/>
              </a:rPr>
              <a:t>v.</a:t>
            </a:r>
          </a:p>
        </p:txBody>
      </p:sp>
    </p:spTree>
    <p:extLst>
      <p:ext uri="{BB962C8B-B14F-4D97-AF65-F5344CB8AC3E}">
        <p14:creationId xmlns:p14="http://schemas.microsoft.com/office/powerpoint/2010/main" val="60322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F45D-30BE-4965-81BB-9461233FB731}"/>
              </a:ext>
            </a:extLst>
          </p:cNvPr>
          <p:cNvSpPr>
            <a:spLocks noGrp="1"/>
          </p:cNvSpPr>
          <p:nvPr>
            <p:ph type="title"/>
          </p:nvPr>
        </p:nvSpPr>
        <p:spPr/>
        <p:txBody>
          <a:bodyPr/>
          <a:lstStyle/>
          <a:p>
            <a:r>
              <a:rPr lang="en-US" dirty="0"/>
              <a:t>Protection for “Animated” UI</a:t>
            </a:r>
          </a:p>
        </p:txBody>
      </p:sp>
      <p:pic>
        <p:nvPicPr>
          <p:cNvPr id="4" name="Picture 2" descr="Image result for russian flag">
            <a:extLst>
              <a:ext uri="{FF2B5EF4-FFF2-40B4-BE49-F238E27FC236}">
                <a16:creationId xmlns:a16="http://schemas.microsoft.com/office/drawing/2014/main" id="{7141461A-F512-47F7-AA20-EA1E5CD77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181" y="4323755"/>
            <a:ext cx="1847620" cy="11515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2D619CA-DCD2-4E01-B20F-5DFEE3111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358" y="3712741"/>
            <a:ext cx="5344060" cy="222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s://oami.europa.eu/copla/image/M674DBIVNK56FON27UQIXB6ZFEW4BGIBUIDAWW67UPUPXB4DHAX3PQ6DJKNSK2LSU6XUFW2HQ75UE">
            <a:extLst>
              <a:ext uri="{FF2B5EF4-FFF2-40B4-BE49-F238E27FC236}">
                <a16:creationId xmlns:a16="http://schemas.microsoft.com/office/drawing/2014/main" id="{CE1BA3F4-252B-434D-A216-1C71B37D90A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696718" y="1672422"/>
            <a:ext cx="1941104" cy="13379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oami.europa.eu/copla/image/M674DBIVNK56FON27UQIXB6ZFEW4BGIBUIDAWW67UPUPXB4DHAXTVEUJJVXUA6YXEJL2KLDZ7XZYK">
            <a:extLst>
              <a:ext uri="{FF2B5EF4-FFF2-40B4-BE49-F238E27FC236}">
                <a16:creationId xmlns:a16="http://schemas.microsoft.com/office/drawing/2014/main" id="{F4BCDA67-9C69-471F-ADEB-0FCC3CFE78D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217658" y="1672422"/>
            <a:ext cx="1792442" cy="1337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oami.europa.eu/copla/image/M674DBIVNK56FON27UQIXB6ZFEW4BGIBUIDAWW67UPUPXB4DHAX35PUHVVZ3YSHOX7V4L3AJIXHLS">
            <a:extLst>
              <a:ext uri="{FF2B5EF4-FFF2-40B4-BE49-F238E27FC236}">
                <a16:creationId xmlns:a16="http://schemas.microsoft.com/office/drawing/2014/main" id="{70519F0E-A34A-4939-AEA5-160BCD59F05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969095" y="1672422"/>
            <a:ext cx="1853323" cy="1337959"/>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7">
            <a:extLst>
              <a:ext uri="{FF2B5EF4-FFF2-40B4-BE49-F238E27FC236}">
                <a16:creationId xmlns:a16="http://schemas.microsoft.com/office/drawing/2014/main" id="{C2E88626-B88B-4A90-8102-573F65F636E5}"/>
              </a:ext>
            </a:extLst>
          </p:cNvPr>
          <p:cNvSpPr/>
          <p:nvPr/>
        </p:nvSpPr>
        <p:spPr>
          <a:xfrm rot="16200000">
            <a:off x="3464823" y="1982052"/>
            <a:ext cx="797633" cy="451635"/>
          </a:xfrm>
          <a:prstGeom prst="downArrow">
            <a:avLst/>
          </a:prstGeom>
          <a:solidFill>
            <a:srgbClr val="9FBAEA"/>
          </a:solidFill>
          <a:ln>
            <a:solidFill>
              <a:srgbClr val="9FB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8">
            <a:extLst>
              <a:ext uri="{FF2B5EF4-FFF2-40B4-BE49-F238E27FC236}">
                <a16:creationId xmlns:a16="http://schemas.microsoft.com/office/drawing/2014/main" id="{02853630-9916-4C70-ABA7-6C465E02B3BC}"/>
              </a:ext>
            </a:extLst>
          </p:cNvPr>
          <p:cNvSpPr/>
          <p:nvPr/>
        </p:nvSpPr>
        <p:spPr>
          <a:xfrm rot="16200000">
            <a:off x="6093502" y="1962436"/>
            <a:ext cx="797633" cy="451635"/>
          </a:xfrm>
          <a:prstGeom prst="downArrow">
            <a:avLst/>
          </a:prstGeom>
          <a:solidFill>
            <a:srgbClr val="9FBAEA"/>
          </a:solidFill>
          <a:ln>
            <a:solidFill>
              <a:srgbClr val="9FB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http://upload.wikimedia.org/wikipedia/en/thumb/a/a7/OHIM_logo.svg/768px-OHIM_logo.svg.png">
            <a:extLst>
              <a:ext uri="{FF2B5EF4-FFF2-40B4-BE49-F238E27FC236}">
                <a16:creationId xmlns:a16="http://schemas.microsoft.com/office/drawing/2014/main" id="{38E6EB2D-63AC-4CD9-8A1C-1FB00C2C21F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69628" y="1907309"/>
            <a:ext cx="754380" cy="75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21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D2F8F-076A-4927-B4FB-8077A12DA00E}"/>
              </a:ext>
            </a:extLst>
          </p:cNvPr>
          <p:cNvSpPr>
            <a:spLocks noGrp="1"/>
          </p:cNvSpPr>
          <p:nvPr>
            <p:ph type="title"/>
          </p:nvPr>
        </p:nvSpPr>
        <p:spPr/>
        <p:txBody>
          <a:bodyPr/>
          <a:lstStyle/>
          <a:p>
            <a:r>
              <a:rPr lang="en-US" dirty="0"/>
              <a:t>Physical Display Device Requirements</a:t>
            </a:r>
          </a:p>
        </p:txBody>
      </p:sp>
      <p:pic>
        <p:nvPicPr>
          <p:cNvPr id="5" name="Content Placeholder 4">
            <a:extLst>
              <a:ext uri="{FF2B5EF4-FFF2-40B4-BE49-F238E27FC236}">
                <a16:creationId xmlns:a16="http://schemas.microsoft.com/office/drawing/2014/main" id="{27D8A339-0EB8-4828-A823-93EE31463DD1}"/>
              </a:ext>
            </a:extLst>
          </p:cNvPr>
          <p:cNvPicPr>
            <a:picLocks noGrp="1" noChangeAspect="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1387" y="1991652"/>
            <a:ext cx="2874696" cy="2874696"/>
          </a:xfrm>
        </p:spPr>
      </p:pic>
      <p:pic>
        <p:nvPicPr>
          <p:cNvPr id="7" name="Picture 6">
            <a:extLst>
              <a:ext uri="{FF2B5EF4-FFF2-40B4-BE49-F238E27FC236}">
                <a16:creationId xmlns:a16="http://schemas.microsoft.com/office/drawing/2014/main" id="{637CC8C1-0769-4822-B615-C06E21A69F2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12214" y="1991652"/>
            <a:ext cx="2908460" cy="2908460"/>
          </a:xfrm>
          <a:prstGeom prst="rect">
            <a:avLst/>
          </a:prstGeom>
        </p:spPr>
      </p:pic>
      <p:pic>
        <p:nvPicPr>
          <p:cNvPr id="9" name="Picture 8">
            <a:extLst>
              <a:ext uri="{FF2B5EF4-FFF2-40B4-BE49-F238E27FC236}">
                <a16:creationId xmlns:a16="http://schemas.microsoft.com/office/drawing/2014/main" id="{51ED936F-9872-4C86-AA9A-435436CA5517}"/>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77677" y="1974770"/>
            <a:ext cx="2908460" cy="2908460"/>
          </a:xfrm>
          <a:prstGeom prst="rect">
            <a:avLst/>
          </a:prstGeom>
        </p:spPr>
      </p:pic>
      <p:cxnSp>
        <p:nvCxnSpPr>
          <p:cNvPr id="11" name="Straight Connector 10">
            <a:extLst>
              <a:ext uri="{FF2B5EF4-FFF2-40B4-BE49-F238E27FC236}">
                <a16:creationId xmlns:a16="http://schemas.microsoft.com/office/drawing/2014/main" id="{3AD891FB-5A8A-47F0-814B-9ACC808669C9}"/>
              </a:ext>
            </a:extLst>
          </p:cNvPr>
          <p:cNvCxnSpPr>
            <a:cxnSpLocks/>
          </p:cNvCxnSpPr>
          <p:nvPr/>
        </p:nvCxnSpPr>
        <p:spPr>
          <a:xfrm flipV="1">
            <a:off x="1081212" y="1752600"/>
            <a:ext cx="188382" cy="1307276"/>
          </a:xfrm>
          <a:prstGeom prst="line">
            <a:avLst/>
          </a:prstGeom>
          <a:ln w="57150">
            <a:solidFill>
              <a:srgbClr val="002D9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F39D209-157B-491D-A4CE-66613F9B20DD}"/>
              </a:ext>
            </a:extLst>
          </p:cNvPr>
          <p:cNvSpPr txBox="1"/>
          <p:nvPr/>
        </p:nvSpPr>
        <p:spPr>
          <a:xfrm>
            <a:off x="419416" y="981811"/>
            <a:ext cx="2036135" cy="707886"/>
          </a:xfrm>
          <a:prstGeom prst="rect">
            <a:avLst/>
          </a:prstGeom>
          <a:noFill/>
        </p:spPr>
        <p:txBody>
          <a:bodyPr wrap="none" rtlCol="0">
            <a:spAutoFit/>
          </a:bodyPr>
          <a:lstStyle/>
          <a:p>
            <a:pPr algn="ctr"/>
            <a:r>
              <a:rPr lang="en-US" sz="2000" b="1" dirty="0">
                <a:solidFill>
                  <a:schemeClr val="accent2"/>
                </a:solidFill>
              </a:rPr>
              <a:t>Device shown, </a:t>
            </a:r>
          </a:p>
          <a:p>
            <a:pPr algn="ctr"/>
            <a:r>
              <a:rPr lang="en-US" sz="2000" b="1" dirty="0">
                <a:solidFill>
                  <a:schemeClr val="accent2"/>
                </a:solidFill>
              </a:rPr>
              <a:t>not specified</a:t>
            </a:r>
          </a:p>
        </p:txBody>
      </p:sp>
      <p:cxnSp>
        <p:nvCxnSpPr>
          <p:cNvPr id="14" name="Straight Connector 13">
            <a:extLst>
              <a:ext uri="{FF2B5EF4-FFF2-40B4-BE49-F238E27FC236}">
                <a16:creationId xmlns:a16="http://schemas.microsoft.com/office/drawing/2014/main" id="{B1D60CA7-6D10-4272-84E8-C8B66E607B89}"/>
              </a:ext>
            </a:extLst>
          </p:cNvPr>
          <p:cNvCxnSpPr>
            <a:cxnSpLocks/>
          </p:cNvCxnSpPr>
          <p:nvPr/>
        </p:nvCxnSpPr>
        <p:spPr>
          <a:xfrm flipV="1">
            <a:off x="922899" y="1689698"/>
            <a:ext cx="161305" cy="1243568"/>
          </a:xfrm>
          <a:prstGeom prst="line">
            <a:avLst/>
          </a:prstGeom>
          <a:ln w="57150">
            <a:solidFill>
              <a:srgbClr val="002D9E"/>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C36FCB3-27D2-49A0-9224-CC055B7371AC}"/>
              </a:ext>
            </a:extLst>
          </p:cNvPr>
          <p:cNvSpPr txBox="1"/>
          <p:nvPr/>
        </p:nvSpPr>
        <p:spPr>
          <a:xfrm>
            <a:off x="3255376" y="1104922"/>
            <a:ext cx="2020105" cy="707886"/>
          </a:xfrm>
          <a:prstGeom prst="rect">
            <a:avLst/>
          </a:prstGeom>
          <a:noFill/>
          <a:ln>
            <a:noFill/>
          </a:ln>
        </p:spPr>
        <p:txBody>
          <a:bodyPr wrap="none" rtlCol="0">
            <a:spAutoFit/>
          </a:bodyPr>
          <a:lstStyle/>
          <a:p>
            <a:pPr algn="ctr"/>
            <a:r>
              <a:rPr lang="en-US" sz="2000" b="1" dirty="0">
                <a:solidFill>
                  <a:srgbClr val="FF0000"/>
                </a:solidFill>
              </a:rPr>
              <a:t>GUI registered </a:t>
            </a:r>
          </a:p>
          <a:p>
            <a:pPr algn="ctr"/>
            <a:r>
              <a:rPr lang="en-US" sz="2000" b="1" dirty="0">
                <a:solidFill>
                  <a:srgbClr val="FF0000"/>
                </a:solidFill>
              </a:rPr>
              <a:t>independent</a:t>
            </a:r>
          </a:p>
        </p:txBody>
      </p:sp>
      <p:cxnSp>
        <p:nvCxnSpPr>
          <p:cNvPr id="21" name="Straight Connector 20">
            <a:extLst>
              <a:ext uri="{FF2B5EF4-FFF2-40B4-BE49-F238E27FC236}">
                <a16:creationId xmlns:a16="http://schemas.microsoft.com/office/drawing/2014/main" id="{359E1712-625B-4B51-98BE-98C493EE2C6C}"/>
              </a:ext>
            </a:extLst>
          </p:cNvPr>
          <p:cNvCxnSpPr>
            <a:cxnSpLocks/>
          </p:cNvCxnSpPr>
          <p:nvPr/>
        </p:nvCxnSpPr>
        <p:spPr>
          <a:xfrm flipH="1" flipV="1">
            <a:off x="4162214" y="1846572"/>
            <a:ext cx="447886" cy="10639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015E7F-3820-457A-9EBF-94FBF0F9BD45}"/>
              </a:ext>
            </a:extLst>
          </p:cNvPr>
          <p:cNvCxnSpPr>
            <a:cxnSpLocks/>
          </p:cNvCxnSpPr>
          <p:nvPr/>
        </p:nvCxnSpPr>
        <p:spPr>
          <a:xfrm flipH="1" flipV="1">
            <a:off x="4393811" y="1846572"/>
            <a:ext cx="2768990" cy="15824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0730D81-EC4A-41FD-8070-6AC0B917744D}"/>
              </a:ext>
            </a:extLst>
          </p:cNvPr>
          <p:cNvSpPr txBox="1"/>
          <p:nvPr/>
        </p:nvSpPr>
        <p:spPr>
          <a:xfrm>
            <a:off x="6241836" y="1267844"/>
            <a:ext cx="2409634" cy="461665"/>
          </a:xfrm>
          <a:prstGeom prst="rect">
            <a:avLst/>
          </a:prstGeom>
          <a:noFill/>
          <a:ln>
            <a:noFill/>
          </a:ln>
        </p:spPr>
        <p:txBody>
          <a:bodyPr wrap="none" rtlCol="0">
            <a:spAutoFit/>
          </a:bodyPr>
          <a:lstStyle/>
          <a:p>
            <a:pPr algn="ctr"/>
            <a:r>
              <a:rPr lang="en-US" sz="2400" b="1" dirty="0">
                <a:solidFill>
                  <a:srgbClr val="FFC000"/>
                </a:solidFill>
              </a:rPr>
              <a:t>Device claimed</a:t>
            </a:r>
          </a:p>
        </p:txBody>
      </p:sp>
      <p:cxnSp>
        <p:nvCxnSpPr>
          <p:cNvPr id="31" name="Straight Connector 30">
            <a:extLst>
              <a:ext uri="{FF2B5EF4-FFF2-40B4-BE49-F238E27FC236}">
                <a16:creationId xmlns:a16="http://schemas.microsoft.com/office/drawing/2014/main" id="{F4DBBBD3-695C-489A-9D23-41583DC92E33}"/>
              </a:ext>
            </a:extLst>
          </p:cNvPr>
          <p:cNvCxnSpPr>
            <a:cxnSpLocks/>
          </p:cNvCxnSpPr>
          <p:nvPr/>
        </p:nvCxnSpPr>
        <p:spPr>
          <a:xfrm flipH="1">
            <a:off x="7216440" y="1752600"/>
            <a:ext cx="41962" cy="103504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74BADD1-8936-4293-B061-9C0E2255F8DB}"/>
              </a:ext>
            </a:extLst>
          </p:cNvPr>
          <p:cNvSpPr txBox="1"/>
          <p:nvPr/>
        </p:nvSpPr>
        <p:spPr>
          <a:xfrm>
            <a:off x="4254542" y="5522245"/>
            <a:ext cx="2717411" cy="461665"/>
          </a:xfrm>
          <a:prstGeom prst="rect">
            <a:avLst/>
          </a:prstGeom>
          <a:noFill/>
        </p:spPr>
        <p:txBody>
          <a:bodyPr wrap="none" rtlCol="0">
            <a:spAutoFit/>
          </a:bodyPr>
          <a:lstStyle/>
          <a:p>
            <a:r>
              <a:rPr lang="en-US" sz="2400" b="1" dirty="0">
                <a:solidFill>
                  <a:srgbClr val="00B050"/>
                </a:solidFill>
              </a:rPr>
              <a:t>Device described</a:t>
            </a:r>
          </a:p>
        </p:txBody>
      </p:sp>
      <p:cxnSp>
        <p:nvCxnSpPr>
          <p:cNvPr id="34" name="Straight Connector 33">
            <a:extLst>
              <a:ext uri="{FF2B5EF4-FFF2-40B4-BE49-F238E27FC236}">
                <a16:creationId xmlns:a16="http://schemas.microsoft.com/office/drawing/2014/main" id="{AD500929-FBEA-44C5-A8F2-1F9FC5D9167E}"/>
              </a:ext>
            </a:extLst>
          </p:cNvPr>
          <p:cNvCxnSpPr>
            <a:cxnSpLocks/>
          </p:cNvCxnSpPr>
          <p:nvPr/>
        </p:nvCxnSpPr>
        <p:spPr>
          <a:xfrm>
            <a:off x="1295400" y="4277652"/>
            <a:ext cx="3962838" cy="122771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3CB9B3-2B13-4D89-AB0D-3E6BAD63E5EC}"/>
              </a:ext>
            </a:extLst>
          </p:cNvPr>
          <p:cNvCxnSpPr>
            <a:cxnSpLocks/>
            <a:endCxn id="33" idx="0"/>
          </p:cNvCxnSpPr>
          <p:nvPr/>
        </p:nvCxnSpPr>
        <p:spPr>
          <a:xfrm>
            <a:off x="737232" y="3324718"/>
            <a:ext cx="4876016" cy="219752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25D5CA0-A6ED-4C82-A5DA-96BF80DCB9E8}"/>
              </a:ext>
            </a:extLst>
          </p:cNvPr>
          <p:cNvCxnSpPr>
            <a:cxnSpLocks/>
          </p:cNvCxnSpPr>
          <p:nvPr/>
        </p:nvCxnSpPr>
        <p:spPr>
          <a:xfrm flipH="1">
            <a:off x="6333488" y="2890281"/>
            <a:ext cx="1271052" cy="26150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1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Canada</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639"/>
          <a:stretch/>
        </p:blipFill>
        <p:spPr bwMode="auto">
          <a:xfrm>
            <a:off x="1273628" y="1206140"/>
            <a:ext cx="7166610" cy="380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63327691-9ECB-48D2-B4C4-61F43A62AB32}"/>
              </a:ext>
            </a:extLst>
          </p:cNvPr>
          <p:cNvSpPr txBox="1"/>
          <p:nvPr/>
        </p:nvSpPr>
        <p:spPr>
          <a:xfrm>
            <a:off x="1977391" y="5179309"/>
            <a:ext cx="7166609" cy="461665"/>
          </a:xfrm>
          <a:prstGeom prst="rect">
            <a:avLst/>
          </a:prstGeom>
          <a:noFill/>
        </p:spPr>
        <p:txBody>
          <a:bodyPr wrap="square" rtlCol="0">
            <a:spAutoFit/>
          </a:bodyPr>
          <a:lstStyle/>
          <a:p>
            <a:r>
              <a:rPr lang="en-US" sz="2400" b="1" dirty="0"/>
              <a:t>Acceptable			Not Acceptable</a:t>
            </a:r>
          </a:p>
        </p:txBody>
      </p:sp>
      <p:pic>
        <p:nvPicPr>
          <p:cNvPr id="5" name="Picture 2" descr="Image result for canadian flag">
            <a:extLst>
              <a:ext uri="{FF2B5EF4-FFF2-40B4-BE49-F238E27FC236}">
                <a16:creationId xmlns:a16="http://schemas.microsoft.com/office/drawing/2014/main" id="{87EE6D08-30EC-4604-97CD-7FD7AD6C4C6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144" b="17713"/>
          <a:stretch/>
        </p:blipFill>
        <p:spPr bwMode="auto">
          <a:xfrm>
            <a:off x="228642" y="381000"/>
            <a:ext cx="906695" cy="59064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754805"/>
      </p:ext>
    </p:extLst>
  </p:cSld>
  <p:clrMapOvr>
    <a:masterClrMapping/>
  </p:clrMapOvr>
</p:sld>
</file>

<file path=ppt/theme/theme1.xml><?xml version="1.0" encoding="utf-8"?>
<a:theme xmlns:a="http://schemas.openxmlformats.org/drawingml/2006/main" name="PPT Template_Finnegan_Design Pate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Template_Finnegan_Design Patent</Template>
  <TotalTime>8540</TotalTime>
  <Words>1178</Words>
  <Application>Microsoft Office PowerPoint</Application>
  <PresentationFormat>On-screen Show (4:3)</PresentationFormat>
  <Paragraphs>148</Paragraphs>
  <Slides>19</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Aharoni</vt:lpstr>
      <vt:lpstr>Arial</vt:lpstr>
      <vt:lpstr>Arial Black</vt:lpstr>
      <vt:lpstr>Calibri</vt:lpstr>
      <vt:lpstr>Gotham-Book</vt:lpstr>
      <vt:lpstr>Helvetica</vt:lpstr>
      <vt:lpstr>Wingdings</vt:lpstr>
      <vt:lpstr>PPT Template_Finnegan_Design Patent</vt:lpstr>
      <vt:lpstr>Around the GUI World in 8.0 Minutes</vt:lpstr>
      <vt:lpstr>Availability of Protection for GUIs</vt:lpstr>
      <vt:lpstr>UI Design Rights Growing Worldwide</vt:lpstr>
      <vt:lpstr>Level of Review for GUIs</vt:lpstr>
      <vt:lpstr>Standard Taxonomy</vt:lpstr>
      <vt:lpstr>Static v. Dynamic Designs</vt:lpstr>
      <vt:lpstr>Protection for “Animated” UI</vt:lpstr>
      <vt:lpstr>Physical Display Device Requirements</vt:lpstr>
      <vt:lpstr>Canada</vt:lpstr>
      <vt:lpstr>Japan</vt:lpstr>
      <vt:lpstr>China</vt:lpstr>
      <vt:lpstr>Augmented Reality &amp; Virtual Reality</vt:lpstr>
      <vt:lpstr>Challenge for VR</vt:lpstr>
      <vt:lpstr>Virtual Reality </vt:lpstr>
      <vt:lpstr>Standard 3D Designs in Virtual World?</vt:lpstr>
      <vt:lpstr>Highly Interactive Designs</vt:lpstr>
      <vt:lpstr>Conclusion</vt:lpstr>
      <vt:lpstr>Speaker Information</vt:lpstr>
      <vt:lpstr>Disclaimer</vt:lpstr>
    </vt:vector>
  </TitlesOfParts>
  <Company>Finnegan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Patent Protection  in the United States</dc:title>
  <dc:creator>Beth Ferrill</dc:creator>
  <cp:lastModifiedBy>Ferrill, Elizabeth</cp:lastModifiedBy>
  <cp:revision>222</cp:revision>
  <cp:lastPrinted>2018-10-23T14:50:10Z</cp:lastPrinted>
  <dcterms:created xsi:type="dcterms:W3CDTF">2013-07-08T15:10:41Z</dcterms:created>
  <dcterms:modified xsi:type="dcterms:W3CDTF">2018-10-24T12:29:20Z</dcterms:modified>
</cp:coreProperties>
</file>